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svg" ContentType="image/svg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47db4369bbdc4ba6" /><Relationship Type="http://schemas.openxmlformats.org/officeDocument/2006/relationships/extended-properties" Target="/docProps/app.xml" Id="Rb206a82bdd6243a6" /><Relationship Type="http://schemas.openxmlformats.org/officeDocument/2006/relationships/officeDocument" Target="/ppt/presentation.xml" Id="Rdd3dae6660af4d49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a4c3b876b2954571"/>
  </p:sldMasterIdLst>
  <p:notesMasterIdLst>
    <p:notesMasterId xmlns:r="http://schemas.openxmlformats.org/officeDocument/2006/relationships" r:id="R34d37bb43f5749ae"/>
  </p:notesMasterIdLst>
  <p:sldIdLst>
    <p:sldId xmlns:r="http://schemas.openxmlformats.org/officeDocument/2006/relationships" id="256" r:id="Rd18a6dfebc8c489c"/>
    <p:sldId xmlns:r="http://schemas.openxmlformats.org/officeDocument/2006/relationships" id="257" r:id="Rdd5c9881f8c44c3e"/>
    <p:sldId xmlns:r="http://schemas.openxmlformats.org/officeDocument/2006/relationships" id="258" r:id="R06c6b78c3ce44d1e"/>
    <p:sldId xmlns:r="http://schemas.openxmlformats.org/officeDocument/2006/relationships" id="259" r:id="R625a17c3c4aa4c48"/>
    <p:sldId xmlns:r="http://schemas.openxmlformats.org/officeDocument/2006/relationships" id="260" r:id="R4fbedc7de9204eb2"/>
    <p:sldId xmlns:r="http://schemas.openxmlformats.org/officeDocument/2006/relationships" id="261" r:id="Re4a731b8a3f848ed"/>
    <p:sldId xmlns:r="http://schemas.openxmlformats.org/officeDocument/2006/relationships" id="262" r:id="R49af5c9a1a3b4e2f"/>
    <p:sldId xmlns:r="http://schemas.openxmlformats.org/officeDocument/2006/relationships" id="263" r:id="Rbb35b642de88464e"/>
    <p:sldId xmlns:r="http://schemas.openxmlformats.org/officeDocument/2006/relationships" id="264" r:id="Rae1ff5351c8f4b7d"/>
    <p:sldId xmlns:r="http://schemas.openxmlformats.org/officeDocument/2006/relationships" id="265" r:id="R2aa2bb76c79c4b6e"/>
  </p:sldIdLst>
  <p:sldSz cx="12192000" cy="6858000"/>
  <p:notesSz cx="6858000" cy="9144000"/>
  <p:defaultTextStyle>
    <a:lvl1pPr xmlns:a="http://schemas.openxmlformats.org/drawingml/2006/main" marL="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1pPr>
    <a:lvl2pPr xmlns:a="http://schemas.openxmlformats.org/drawingml/2006/main" marL="4572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2pPr>
    <a:lvl3pPr xmlns:a="http://schemas.openxmlformats.org/drawingml/2006/main" marL="9144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3pPr>
    <a:lvl4pPr xmlns:a="http://schemas.openxmlformats.org/drawingml/2006/main" marL="13716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4pPr>
    <a:lvl5pPr xmlns:a="http://schemas.openxmlformats.org/drawingml/2006/main" marL="18288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5pPr>
    <a:lvl6pPr xmlns:a="http://schemas.openxmlformats.org/drawingml/2006/main" marL="22860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6pPr>
    <a:lvl7pPr xmlns:a="http://schemas.openxmlformats.org/drawingml/2006/main" marL="27432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7pPr>
    <a:lvl8pPr xmlns:a="http://schemas.openxmlformats.org/drawingml/2006/main" marL="32004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8pPr>
    <a:lvl9pPr xmlns:a="http://schemas.openxmlformats.org/drawingml/2006/main" marL="36576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9pPr>
  </p:defaultTextStyle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>
  <p:slideViewPr>
    <p:cSldViewPr snapToGrid="0" snapToObjects="1">
      <p:cViewPr>
        <p:scale>
          <a:sx xmlns:a="http://schemas.openxmlformats.org/drawingml/2006/main" n="1" d="1"/>
          <a:sy xmlns:a="http://schemas.openxmlformats.org/drawingml/2006/main" n="1" d="1"/>
        </p:scale>
        <p:origin x="0" y="0"/>
      </p:cViewPr>
      <p:guideLst/>
    </p:cSldViewPr>
  </p:slideViewPr>
  <p:gridSpacing cx="76200" cy="76200"/>
</p:viewPr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2adfd5f593dc4460" /><Relationship Type="http://schemas.openxmlformats.org/officeDocument/2006/relationships/slideMaster" Target="/ppt/slideMasters/slideMaster1.xml" Id="Ra4c3b876b2954571" /><Relationship Type="http://schemas.openxmlformats.org/officeDocument/2006/relationships/notesMaster" Target="/ppt/notesMasters/notesMaster1.xml" Id="R34d37bb43f5749ae" /><Relationship Type="http://schemas.openxmlformats.org/officeDocument/2006/relationships/presProps" Target="/ppt/presProps.xml" Id="R17215da2d8e24d15" /><Relationship Type="http://schemas.openxmlformats.org/officeDocument/2006/relationships/viewProps" Target="/ppt/viewProps.xml" Id="R6dbbf6dbb0e74930" /><Relationship Type="http://schemas.openxmlformats.org/officeDocument/2006/relationships/tableStyles" Target="/ppt/tableStyles.xml" Id="Ra65b328457fa4788" /><Relationship Type="http://schemas.openxmlformats.org/officeDocument/2006/relationships/slide" Target="/ppt/slides/slide1.xml" Id="Rd18a6dfebc8c489c" /><Relationship Type="http://schemas.openxmlformats.org/officeDocument/2006/relationships/slide" Target="/ppt/slides/slide2.xml" Id="Rdd5c9881f8c44c3e" /><Relationship Type="http://schemas.openxmlformats.org/officeDocument/2006/relationships/slide" Target="/ppt/slides/slide3.xml" Id="R06c6b78c3ce44d1e" /><Relationship Type="http://schemas.openxmlformats.org/officeDocument/2006/relationships/slide" Target="/ppt/slides/slide4.xml" Id="R625a17c3c4aa4c48" /><Relationship Type="http://schemas.openxmlformats.org/officeDocument/2006/relationships/slide" Target="/ppt/slides/slide5.xml" Id="R4fbedc7de9204eb2" /><Relationship Type="http://schemas.openxmlformats.org/officeDocument/2006/relationships/slide" Target="/ppt/slides/slide6.xml" Id="Re4a731b8a3f848ed" /><Relationship Type="http://schemas.openxmlformats.org/officeDocument/2006/relationships/slide" Target="/ppt/slides/slide7.xml" Id="R49af5c9a1a3b4e2f" /><Relationship Type="http://schemas.openxmlformats.org/officeDocument/2006/relationships/slide" Target="/ppt/slides/slide8.xml" Id="Rbb35b642de88464e" /><Relationship Type="http://schemas.openxmlformats.org/officeDocument/2006/relationships/slide" Target="/ppt/slides/slide9.xml" Id="Rae1ff5351c8f4b7d" /><Relationship Type="http://schemas.openxmlformats.org/officeDocument/2006/relationships/slide" Target="/ppt/slides/slide10.xml" Id="R2aa2bb76c79c4b6e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4bef0c451cda4121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89fac71cbfa34390" /><Relationship Type="http://schemas.openxmlformats.org/officeDocument/2006/relationships/notesMaster" Target="/ppt/notesMasters/notesMaster1.xml" Id="R6e32ca4c926c4fb0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1501f31f0bd846b4" /><Relationship Type="http://schemas.openxmlformats.org/officeDocument/2006/relationships/notesMaster" Target="/ppt/notesMasters/notesMaster1.xml" Id="Ree61babb24d74c40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977fff45dcf84e37" /><Relationship Type="http://schemas.openxmlformats.org/officeDocument/2006/relationships/notesMaster" Target="/ppt/notesMasters/notesMaster1.xml" Id="R547d48feadcd455b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6c6427b6f37243fb" /><Relationship Type="http://schemas.openxmlformats.org/officeDocument/2006/relationships/notesMaster" Target="/ppt/notesMasters/notesMaster1.xml" Id="R964722ff9bb74c30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bba898f911a94f38" /><Relationship Type="http://schemas.openxmlformats.org/officeDocument/2006/relationships/notesMaster" Target="/ppt/notesMasters/notesMaster1.xml" Id="R8099df5a499d4503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19896a0d718e446a" /><Relationship Type="http://schemas.openxmlformats.org/officeDocument/2006/relationships/notesMaster" Target="/ppt/notesMasters/notesMaster1.xml" Id="Rb86e3b7f540e453d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a8acc07bd68e4051" /><Relationship Type="http://schemas.openxmlformats.org/officeDocument/2006/relationships/notesMaster" Target="/ppt/notesMasters/notesMaster1.xml" Id="R4da3f19c35d04435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258b14f089814091" /><Relationship Type="http://schemas.openxmlformats.org/officeDocument/2006/relationships/notesMaster" Target="/ppt/notesMasters/notesMaster1.xml" Id="Rf14645e66bf84e05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0c4f5547de0a4a24" /><Relationship Type="http://schemas.openxmlformats.org/officeDocument/2006/relationships/notesMaster" Target="/ppt/notesMasters/notesMaster1.xml" Id="R6422556538e94c66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6deac55b8fa24b41" /><Relationship Type="http://schemas.openxmlformats.org/officeDocument/2006/relationships/notesMaster" Target="/ppt/notesMasters/notesMaster1.xml" Id="R6d63a06c7fd6468f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计时：0:00至0:15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老师、同学们好。今天我比较匈牙利与波兰的民主倒退，重点讨论国内制度制衡，以及欧盟约束的作用边界。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参考资料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计时：0:15至0:45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两国都在2004年加入欧盟，后来却出现司法独立受损和公共媒体政治化。欧盟成员资格，显然没有自动保障制度稳定。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我的问题是，执政党如何将选举胜利转化为对监督机构的控制？两国路径为何不同，欧盟又能纠正到什么程度？观察截至2023年末。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我在相近的转型和入盟背景下，比较两国不同的修宪能力及制度变化。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参考资料</a:t>
            </a:r>
          </a:p>
          <a:p xmlns:a="http://schemas.openxmlformats.org/drawingml/2006/main">
            <a:r>
              <a:t>[2] Scheppele, Kim Lane. 2018. Autocratic Legalism. University of Chicago Law Review, 85(2). 期刊全文：https://lawreview.uchicago.edu/print-archive/autocratic-legalism</a:t>
            </a:r>
          </a:p>
          <a:p xmlns:a="http://schemas.openxmlformats.org/drawingml/2006/main">
            <a:r>
              <a:t>[7] European Commission. 2017. Rule of Law: European Commission Acts to Defend Judicial Independence in Poland. 20 December, IP/17/5367. 附件载第7条全文。https://ec.europa.eu/commission/presscorner/api/files/document/print/en/ip_17_5367/IP_17_5367_EN.pdf</a:t>
            </a:r>
          </a:p>
          <a:p xmlns:a="http://schemas.openxmlformats.org/drawingml/2006/main">
            <a:r>
              <a:t>[9] OSCE/ODIHR. 2023. Poland’s Parliamentary Elections Were Competitive but Marked by Misuse of Public Resources and Public Media Bias, International Observers Say. 页面日期17 October，正文新闻稿日期16 October。https://odihr.osce.org/odihr/elections/poland/555072</a:t>
            </a:r>
          </a:p>
          <a:p xmlns:a="http://schemas.openxmlformats.org/drawingml/2006/main">
            <a:r>
              <a:t>[10] Fella, Stefano. 2024. Poland: 2023 Parliamentary Elections and New Government. UK House of Commons Library, 30 January, Research Briefing CBP-9951. https://commonslibrary.parliament.uk/research-briefings/cbp-9951/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计时：0:45至1:30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理论上，我采用两个概念。伯梅奥将民主倒退界定为国家主导的、对维系民主的制度的削弱，其中一种重要形式是行政权扩张。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舍佩莱的威权法制主义进一步说明，当选者可以借助修法和人事安排，削弱限制自身权力的机构。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因此，判断倒退，要看法院能否独立监督、媒体能否提供多元信息，以及反对派能否有效竞争。议会通过一项法律，也不能直接证明其符合宪法和欧盟法。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法院体现机构之间的横向问责，选举体现选民对执政者的纵向问责，两者需要联动观察。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参考资料</a:t>
            </a:r>
          </a:p>
          <a:p xmlns:a="http://schemas.openxmlformats.org/drawingml/2006/main">
            <a:r>
              <a:t>[1] Bermeo, Nancy. 2016. On Democratic Backsliding. Journal of Democracy, 27(1): 5–19. https://www.journalofdemocracy.org/articles/on-democratic-backsliding/</a:t>
            </a:r>
          </a:p>
          <a:p xmlns:a="http://schemas.openxmlformats.org/drawingml/2006/main">
            <a:r>
              <a:t>[2] Scheppele, Kim Lane. 2018. Autocratic Legalism. University of Chicago Law Review, 85(2). 期刊全文：https://lawreview.uchicago.edu/print-archive/autocratic-legalism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计时：1:30至2:05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我的分析链条是：选举胜利带来议会控制，议会控制提供制度改造手段，监督机构受到削弱，进而改变下一次选举的竞争条件。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比较的起点，是执政党有没有修宪多数。这个差别影响它能改哪些规则。欧盟则通过诉讼、政治程序和资金条件，增加具体措施的成本。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其中的反馈机制是，政府先改变监督者，再在约束减弱的条件下巩固自身优势。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参考资料</a:t>
            </a:r>
          </a:p>
          <a:p xmlns:a="http://schemas.openxmlformats.org/drawingml/2006/main">
            <a:r>
              <a:t>[1] Bermeo, Nancy. 2016. On Democratic Backsliding. Journal of Democracy, 27(1): 5–19. https://www.journalofdemocracy.org/articles/on-democratic-backsliding/</a:t>
            </a:r>
          </a:p>
          <a:p xmlns:a="http://schemas.openxmlformats.org/drawingml/2006/main">
            <a:r>
              <a:t>[2] Scheppele, Kim Lane. 2018. Autocratic Legalism. University of Chicago Law Review, 85(2). 期刊全文：https://lawreview.uchicago.edu/print-archive/autocratic-legalism</a:t>
            </a:r>
          </a:p>
          <a:p xmlns:a="http://schemas.openxmlformats.org/drawingml/2006/main">
            <a:r>
              <a:t>[3] Kelemen, R. Daniel. 2020. The European Union’s Authoritarian Equilibrium. Journal of European Public Policy, 27(3): 481–499. https://doi.org/10.1080/13501763.2020.1712455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计时：2:05至2:50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匈牙利的关键起点是2010年，执政联盟取得三分之二以上席位，能够独立推动宪法变更。2011年通过的新《基本法》，于2012年生效。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执政党随后持续改造法院、媒体和选举规则。这些变化相互配合，削弱了对政府的监督，也扩大了执政优势。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2022年欧安组织的评估指出，选举仍提供不同政治选择，但缺乏公平竞争条件。这里能够观察到，正式选举与制度制衡的削弱同时存在。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参考资料</a:t>
            </a:r>
          </a:p>
          <a:p xmlns:a="http://schemas.openxmlformats.org/drawingml/2006/main">
            <a:r>
              <a:t>[2] Scheppele, Kim Lane. 2018. Autocratic Legalism. University of Chicago Law Review, 85(2). 期刊全文：https://lawreview.uchicago.edu/print-archive/autocratic-legalism</a:t>
            </a:r>
          </a:p>
          <a:p xmlns:a="http://schemas.openxmlformats.org/drawingml/2006/main">
            <a:r>
              <a:t>[4] Government of Hungary. The Hungarian State: The Fundamental Law. 官方历史介绍，载2011年通过与2012年1月1日生效日期。https://2015-2019.kormany.hu/en/doc/the-hungarian-state/the-fundamental-law</a:t>
            </a:r>
          </a:p>
          <a:p xmlns:a="http://schemas.openxmlformats.org/drawingml/2006/main">
            <a:r>
              <a:t>[5] OSCE/ODIHR. 2022. Hungary Parliamentary Elections and Referendum 2022: ODIHR Election Observation Mission Final Report. 官方摘要与报告入口：https://odihr.osce.org/odihr/elections/523565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计时：2:50至3:40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波兰在2015年的起点不同。法律与公正党取得众议院绝对多数，却没有修宪多数，主要依靠普通立法和人事安排控制法院与公共媒体。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例如，最高法院法降低在任法官退休年龄。欧盟法院2019年认定相关规定违反欧盟法中的司法独立原则，说明外部法律约束能够作用于具体措施。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2023年，波兰仍在不平等的竞争环境中实现了执政更替。这个结果说明，当时选举问责仍可发挥作用；后续制度修复则需要继续观察。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参考资料</a:t>
            </a:r>
          </a:p>
          <a:p xmlns:a="http://schemas.openxmlformats.org/drawingml/2006/main">
            <a:r>
              <a:t>[6] Parliamentary Assembly of the Council of Europe. 2017. The Functioning of Democratic Institutions in Poland. 9 May, AS/MON(2017)14. https://assembly.coe.int/LifeRay/MON/Pdf/DocsAndDecs/2017/AS-MON-2017-14-EN.pdf</a:t>
            </a:r>
          </a:p>
          <a:p xmlns:a="http://schemas.openxmlformats.org/drawingml/2006/main">
            <a:r>
              <a:t>[7] European Commission. 2017. Rule of Law: European Commission Acts to Defend Judicial Independence in Poland. 20 December, IP/17/5367. 附件载第7条全文。https://ec.europa.eu/commission/presscorner/api/files/document/print/en/ip_17_5367/IP_17_5367_EN.pdf</a:t>
            </a:r>
          </a:p>
          <a:p xmlns:a="http://schemas.openxmlformats.org/drawingml/2006/main">
            <a:r>
              <a:t>[8] Court of Justice of the European Union. 2019. Commission v Poland, C-619/18, Judgment of 24 June 2019. 官方案情及判决说明：https://curia.europa.eu/jcms/upload/docs/application/pdf/2019-06/cp190081en.pdf</a:t>
            </a:r>
          </a:p>
          <a:p xmlns:a="http://schemas.openxmlformats.org/drawingml/2006/main">
            <a:r>
              <a:t>[9] OSCE/ODIHR. 2023. Poland’s Parliamentary Elections Were Competitive but Marked by Misuse of Public Resources and Public Media Bias, International Observers Say. 页面日期17 October，正文新闻稿日期16 October。https://odihr.osce.org/odihr/elections/poland/555072</a:t>
            </a:r>
          </a:p>
          <a:p xmlns:a="http://schemas.openxmlformats.org/drawingml/2006/main">
            <a:r>
              <a:t>[10] Fella, Stefano. 2024. Poland: 2023 Parliamentary Elections and New Government. UK House of Commons Library, 30 January, Research Briefing CBP-9951. https://commonslibrary.parliament.uk/research-briefings/cbp-9951/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计时：3:40至4:20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两国共同点，是借助执政权改变监督机构。差异在于，匈牙利能够把改造推进到宪制层面，波兰更多依靠普通法律和机构干预。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这支持一个具体判断：修宪能力影响制度改造的范围。波兰的经验同时表明，普通立法和人事权也足以侵蚀制衡。剩余政治竞争，则影响执政党能否继续被选票更换。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参考资料</a:t>
            </a:r>
          </a:p>
          <a:p xmlns:a="http://schemas.openxmlformats.org/drawingml/2006/main">
            <a:r>
              <a:t>[2] Scheppele, Kim Lane. 2018. Autocratic Legalism. University of Chicago Law Review, 85(2). 期刊全文：https://lawreview.uchicago.edu/print-archive/autocratic-legalism</a:t>
            </a:r>
          </a:p>
          <a:p xmlns:a="http://schemas.openxmlformats.org/drawingml/2006/main">
            <a:r>
              <a:t>[5] OSCE/ODIHR. 2022. Hungary Parliamentary Elections and Referendum 2022: ODIHR Election Observation Mission Final Report. 官方摘要与报告入口：https://odihr.osce.org/odihr/elections/523565</a:t>
            </a:r>
          </a:p>
          <a:p xmlns:a="http://schemas.openxmlformats.org/drawingml/2006/main">
            <a:r>
              <a:t>[6] Parliamentary Assembly of the Council of Europe. 2017. The Functioning of Democratic Institutions in Poland. 9 May, AS/MON(2017)14. https://assembly.coe.int/LifeRay/MON/Pdf/DocsAndDecs/2017/AS-MON-2017-14-EN.pdf</a:t>
            </a:r>
          </a:p>
          <a:p xmlns:a="http://schemas.openxmlformats.org/drawingml/2006/main">
            <a:r>
              <a:t>[9] OSCE/ODIHR. 2023. Poland’s Parliamentary Elections Were Competitive but Marked by Misuse of Public Resources and Public Media Bias, International Observers Say. 页面日期17 October，正文新闻稿日期16 October。https://odihr.osce.org/odihr/elections/poland/555072</a:t>
            </a:r>
          </a:p>
          <a:p xmlns:a="http://schemas.openxmlformats.org/drawingml/2006/main">
            <a:r>
              <a:t>[10] Fella, Stefano. 2024. Poland: 2023 Parliamentary Elections and New Government. UK House of Commons Library, 30 January, Research Briefing CBP-9951. https://commonslibrary.parliament.uk/research-briefings/cbp-9951/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计时：4:20至5:25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欧盟的工具需要分别评价。第七条程序中，对严重且持续违反共同价值的认定，需要除当事国外一致同意，政治门槛很高。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资金工具能够把改革条件接到拨款上。2022年，理事会决定暂停匈牙利约63亿欧元的凝聚政策预算承诺。这笔资金与复苏基金有不同的法律依据。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2023年，欧盟委员会认可部分司法改革，允许申请报销最高约102亿欧元的相关支出，同时仍维持上述63亿欧元的暂停安排。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这组事实说明，资金条件能够推动局部改革，但局部合规与整体民主恢复，需要分别检验。评价重点应放在改革是否执行，以及竞争条件是否改善。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参考资料</a:t>
            </a:r>
          </a:p>
          <a:p xmlns:a="http://schemas.openxmlformats.org/drawingml/2006/main">
            <a:r>
              <a:t>[7] European Commission. 2017. Rule of Law: European Commission Acts to Defend Judicial Independence in Poland. 20 December, IP/17/5367. 附件载第7条全文。https://ec.europa.eu/commission/presscorner/api/files/document/print/en/ip_17_5367/IP_17_5367_EN.pdf</a:t>
            </a:r>
          </a:p>
          <a:p xmlns:a="http://schemas.openxmlformats.org/drawingml/2006/main">
            <a:r>
              <a:t>[8] Court of Justice of the European Union. 2019. Commission v Poland, C-619/18, Judgment of 24 June 2019. 官方案情及判决说明：https://curia.europa.eu/jcms/upload/docs/application/pdf/2019-06/cp190081en.pdf</a:t>
            </a:r>
          </a:p>
          <a:p xmlns:a="http://schemas.openxmlformats.org/drawingml/2006/main">
            <a:r>
              <a:t>[12] Council of the European Union. 2022. Rule of Law Conditionality Mechanism: Council Decides to Suspend €6.3 Billion Given Only Partial Remedial Action by Hungary. 12 December；相关实施决定于15 December通过。https://www.consilium.europa.eu/en/press/press-releases/2022/12/12/rule-of-law-conditionality-mechanism/</a:t>
            </a:r>
          </a:p>
          <a:p xmlns:a="http://schemas.openxmlformats.org/drawingml/2006/main">
            <a:r>
              <a:t>[13] European Commission. 2023. Commission Considers That Hungary’s Judicial Reform Addressed Deficiencies in Judicial Independence, but Maintains Measures on Budget Conditionality. 13 December, IP/23/6465. https://ec.europa.eu/commission/presscorner/detail/en/ip_23_6465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计时：5:25至5:55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回到研究问题：欧盟成员资格没有自动阻断执政党对监督机构的改造；修宪能力影响改造路径，剩余竞争影响选举问责；欧盟工具能够推动具体纠偏，其效果还需通过改革的执行与持续性判断。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这也是两国比较给出的主要结论。谢谢大家。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参考资料</a:t>
            </a:r>
          </a:p>
          <a:p xmlns:a="http://schemas.openxmlformats.org/drawingml/2006/main">
            <a:r>
              <a:t>[1] Bermeo, Nancy. 2016. On Democratic Backsliding. Journal of Democracy, 27(1): 5–19. https://www.journalofdemocracy.org/articles/on-democratic-backsliding/</a:t>
            </a:r>
          </a:p>
          <a:p xmlns:a="http://schemas.openxmlformats.org/drawingml/2006/main">
            <a:r>
              <a:t>[2] Scheppele, Kim Lane. 2018. Autocratic Legalism. University of Chicago Law Review, 85(2). 期刊全文：https://lawreview.uchicago.edu/print-archive/autocratic-legalism</a:t>
            </a:r>
          </a:p>
          <a:p xmlns:a="http://schemas.openxmlformats.org/drawingml/2006/main">
            <a:r>
              <a:t>[3] Kelemen, R. Daniel. 2020. The European Union’s Authoritarian Equilibrium. Journal of European Public Policy, 27(3): 481–499. https://doi.org/10.1080/13501763.2020.1712455</a:t>
            </a:r>
          </a:p>
          <a:p xmlns:a="http://schemas.openxmlformats.org/drawingml/2006/main">
            <a:r>
              <a:t>[5] OSCE/ODIHR. 2022. Hungary Parliamentary Elections and Referendum 2022: ODIHR Election Observation Mission Final Report. 官方摘要与报告入口：https://odihr.osce.org/odihr/elections/523565</a:t>
            </a:r>
          </a:p>
          <a:p xmlns:a="http://schemas.openxmlformats.org/drawingml/2006/main">
            <a:r>
              <a:t>[8] Court of Justice of the European Union. 2019. Commission v Poland, C-619/18, Judgment of 24 June 2019. 官方案情及判决说明：https://curia.europa.eu/jcms/upload/docs/application/pdf/2019-06/cp190081en.pdf</a:t>
            </a:r>
          </a:p>
          <a:p xmlns:a="http://schemas.openxmlformats.org/drawingml/2006/main">
            <a:r>
              <a:t>[9] OSCE/ODIHR. 2023. Poland’s Parliamentary Elections Were Competitive but Marked by Misuse of Public Resources and Public Media Bias, International Observers Say. 页面日期17 October，正文新闻稿日期16 October。https://odihr.osce.org/odihr/elections/poland/555072</a:t>
            </a:r>
          </a:p>
          <a:p xmlns:a="http://schemas.openxmlformats.org/drawingml/2006/main">
            <a:r>
              <a:t>[10] Fella, Stefano. 2024. Poland: 2023 Parliamentary Elections and New Government. UK House of Commons Library, 30 January, Research Briefing CBP-9951. https://commonslibrary.parliament.uk/research-briefings/cbp-9951/</a:t>
            </a:r>
          </a:p>
          <a:p xmlns:a="http://schemas.openxmlformats.org/drawingml/2006/main">
            <a:r>
              <a:t>[13] European Commission. 2023. Commission Considers That Hungary’s Judicial Reform Addressed Deficiencies in Judicial Independence, but Maintains Measures on Budget Conditionality. 13 December, IP/23/6465. https://ec.europa.eu/commission/presscorner/detail/en/ip_23_6465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计时：5:55至6:00。停留在参考文献页，进入讨论，不逐条朗读。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参考资料</a:t>
            </a:r>
          </a:p>
          <a:p xmlns:a="http://schemas.openxmlformats.org/drawingml/2006/main">
            <a:r>
              <a:t>[1] Bermeo, Nancy. 2016. On Democratic Backsliding. Journal of Democracy, 27(1): 5–19. https://www.journalofdemocracy.org/articles/on-democratic-backsliding/</a:t>
            </a:r>
          </a:p>
          <a:p xmlns:a="http://schemas.openxmlformats.org/drawingml/2006/main">
            <a:r>
              <a:t>[2] Scheppele, Kim Lane. 2018. Autocratic Legalism. University of Chicago Law Review, 85(2). 期刊全文：https://lawreview.uchicago.edu/print-archive/autocratic-legalism</a:t>
            </a:r>
          </a:p>
          <a:p xmlns:a="http://schemas.openxmlformats.org/drawingml/2006/main">
            <a:r>
              <a:t>[3] Kelemen, R. Daniel. 2020. The European Union’s Authoritarian Equilibrium. Journal of European Public Policy, 27(3): 481–499. https://doi.org/10.1080/13501763.2020.1712455</a:t>
            </a:r>
          </a:p>
          <a:p xmlns:a="http://schemas.openxmlformats.org/drawingml/2006/main">
            <a:r>
              <a:t>[4] Government of Hungary. The Hungarian State: The Fundamental Law. 官方历史介绍，载2011年通过与2012年1月1日生效日期。https://2015-2019.kormany.hu/en/doc/the-hungarian-state/the-fundamental-law</a:t>
            </a:r>
          </a:p>
          <a:p xmlns:a="http://schemas.openxmlformats.org/drawingml/2006/main">
            <a:r>
              <a:t>[5] OSCE/ODIHR. 2022. Hungary Parliamentary Elections and Referendum 2022: ODIHR Election Observation Mission Final Report. 官方摘要与报告入口：https://odihr.osce.org/odihr/elections/523565</a:t>
            </a:r>
          </a:p>
          <a:p xmlns:a="http://schemas.openxmlformats.org/drawingml/2006/main">
            <a:r>
              <a:t>[6] Parliamentary Assembly of the Council of Europe. 2017. The Functioning of Democratic Institutions in Poland. 9 May, AS/MON(2017)14. https://assembly.coe.int/LifeRay/MON/Pdf/DocsAndDecs/2017/AS-MON-2017-14-EN.pdf</a:t>
            </a:r>
          </a:p>
          <a:p xmlns:a="http://schemas.openxmlformats.org/drawingml/2006/main">
            <a:r>
              <a:t>[7] European Commission. 2017. Rule of Law: European Commission Acts to Defend Judicial Independence in Poland. 20 December, IP/17/5367. 附件载第7条全文。https://ec.europa.eu/commission/presscorner/api/files/document/print/en/ip_17_5367/IP_17_5367_EN.pdf</a:t>
            </a:r>
          </a:p>
          <a:p xmlns:a="http://schemas.openxmlformats.org/drawingml/2006/main">
            <a:r>
              <a:t>[8] Court of Justice of the European Union. 2019. Commission v Poland, C-619/18, Judgment of 24 June 2019. 官方案情及判决说明：https://curia.europa.eu/jcms/upload/docs/application/pdf/2019-06/cp190081en.pdf</a:t>
            </a:r>
          </a:p>
          <a:p xmlns:a="http://schemas.openxmlformats.org/drawingml/2006/main">
            <a:r>
              <a:t>[9] OSCE/ODIHR. 2023. Poland’s Parliamentary Elections Were Competitive but Marked by Misuse of Public Resources and Public Media Bias, International Observers Say. 页面日期17 October，正文新闻稿日期16 October。https://odihr.osce.org/odihr/elections/poland/555072</a:t>
            </a:r>
          </a:p>
          <a:p xmlns:a="http://schemas.openxmlformats.org/drawingml/2006/main">
            <a:r>
              <a:t>[10] Fella, Stefano. 2024. Poland: 2023 Parliamentary Elections and New Government. UK House of Commons Library, 30 January, Research Briefing CBP-9951. https://commonslibrary.parliament.uk/research-briefings/cbp-9951/</a:t>
            </a:r>
          </a:p>
          <a:p xmlns:a="http://schemas.openxmlformats.org/drawingml/2006/main">
            <a:r>
              <a:t>[11] European Parliament. 2018. Rule of Law in Hungary: Parliament Calls on the EU to Act. 12 September. https://www.europarl.europa.eu/news/en/press-room/20180906IPR12104/rule-of-law-in-hungary-parliament-calls-on-the-eu-to-act</a:t>
            </a:r>
          </a:p>
          <a:p xmlns:a="http://schemas.openxmlformats.org/drawingml/2006/main">
            <a:r>
              <a:t>[12] Council of the European Union. 2022. Rule of Law Conditionality Mechanism: Council Decides to Suspend €6.3 Billion Given Only Partial Remedial Action by Hungary. 12 December；相关实施决定于15 December通过。https://www.consilium.europa.eu/en/press/press-releases/2022/12/12/rule-of-law-conditionality-mechanism/</a:t>
            </a:r>
          </a:p>
          <a:p xmlns:a="http://schemas.openxmlformats.org/drawingml/2006/main">
            <a:r>
              <a:t>[13] European Commission. 2023. Commission Considers That Hungary’s Judicial Reform Addressed Deficiencies in Judicial Independence, but Maintains Measures on Budget Conditionality. 13 December, IP/23/6465. https://ec.europa.eu/commission/presscorner/detail/en/ip_23_6465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d415dfa8b8e34138" /></Relationships>
</file>

<file path=ppt/slideLayouts/slideLayout1.xml><?xml version="1.0" encoding="utf-8"?>
<p:sldLayout xmlns:p="http://schemas.openxmlformats.org/presentationml/2006/main">
  <p:cSld name="DEFAULT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947f014f4b8f45c6" /><Relationship Type="http://schemas.openxmlformats.org/officeDocument/2006/relationships/slideLayout" Target="/ppt/slideLayouts/slideLayout1.xml" Id="R2f79a175eac24e3c" /></Relationships>
</file>

<file path=ppt/slideMasters/slideMaster1.xml><?xml version="1.0" encoding="utf-8"?>
<p:sld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2f79a175eac24e3c"/>
  </p:sldLayoutIdLst>
  <p:hf sldNum="0" hdr="0" ftr="0" dt="0"/>
  <p:txStyles>
    <p:titleStyle>
      <a:lvl1pPr xmlns:a="http://schemas.openxmlformats.org/drawingml/2006/main" algn="ctr" defTabSz="914400">
        <a:spcBef>
          <a:spcPct val="1"/>
        </a:spcBef>
        <a:buNone/>
        <a:defRPr sz="4400" kern="12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342900" indent="-342900" algn="l" defTabSz="914400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742950" indent="-285750" algn="l" defTabSz="914400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 defTabSz="914400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 defTabSz="914400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 defTabSz="914400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 defTabSz="9144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 defTabSz="9144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 defTabSz="9144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 defTabSz="9144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4ce2d9c36fa492e" /><Relationship Type="http://schemas.openxmlformats.org/officeDocument/2006/relationships/image" Target="/ppt/media/image.png" Id="Rb44bf82036af4979" /><Relationship Type="http://schemas.openxmlformats.org/officeDocument/2006/relationships/image" Target="/ppt/media/image.svg" Id="Ree0c35b6b4f2416a" /><Relationship Type="http://schemas.openxmlformats.org/officeDocument/2006/relationships/notesSlide" Target="/ppt/notesSlides/notesSlide1.xml" Id="R7ce3f9d8d6f9446c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3125379591c4859" /><Relationship Type="http://schemas.openxmlformats.org/officeDocument/2006/relationships/notesSlide" Target="/ppt/notesSlides/notesSlide2.xml" Id="Rf73e65bb3bbd4da0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2bc8d3975d147e2" /><Relationship Type="http://schemas.openxmlformats.org/officeDocument/2006/relationships/notesSlide" Target="/ppt/notesSlides/notesSlide3.xml" Id="R4b25c86a9dc847cb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a981b6f1aa24a1b" /><Relationship Type="http://schemas.openxmlformats.org/officeDocument/2006/relationships/notesSlide" Target="/ppt/notesSlides/notesSlide4.xml" Id="R4e6d0a9cc1f14674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54b7f5b312d4161" /><Relationship Type="http://schemas.openxmlformats.org/officeDocument/2006/relationships/notesSlide" Target="/ppt/notesSlides/notesSlide5.xml" Id="R6b57318726e34955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4abce40f9cd4e40" /><Relationship Type="http://schemas.openxmlformats.org/officeDocument/2006/relationships/notesSlide" Target="/ppt/notesSlides/notesSlide6.xml" Id="R7d6a353ac4554c6a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93c51ba58c24c2b" /><Relationship Type="http://schemas.openxmlformats.org/officeDocument/2006/relationships/notesSlide" Target="/ppt/notesSlides/notesSlide7.xml" Id="R5dcae27ab49243dd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705fe5e88384649" /><Relationship Type="http://schemas.openxmlformats.org/officeDocument/2006/relationships/notesSlide" Target="/ppt/notesSlides/notesSlide8.xml" Id="Rcfb204895d5147c2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0af4bb779a943d9" /><Relationship Type="http://schemas.openxmlformats.org/officeDocument/2006/relationships/notesSlide" Target="/ppt/notesSlides/notesSlide9.xml" Id="R2171cbd2fa574e08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e34d5d70a9e4612" /><Relationship Type="http://schemas.openxmlformats.org/officeDocument/2006/relationships/notesSlide" Target="/ppt/notesSlides/notesSlide10.xml" Id="Rc56a8b33fe6745dd" /></Relationships>
</file>

<file path=ppt/slides/slide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矩形 1">
            <a:extLst xmlns:a="http://schemas.openxmlformats.org/drawingml/2006/main">
              <a:ext uri="{FF2B5EF4-FFF2-40B4-BE49-F238E27FC236}">
                <a16:creationId xmlns:a16="http://schemas.microsoft.com/office/drawing/2014/main" id="{168C6715-3017-4A9F-9061-9E3CC6E0D4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3" name="文本框 2">
            <a:extLst xmlns:a="http://schemas.openxmlformats.org/drawingml/2006/main">
              <a:ext uri="{FF2B5EF4-FFF2-40B4-BE49-F238E27FC236}">
                <a16:creationId xmlns:a16="http://schemas.microsoft.com/office/drawing/2014/main" id="{EEDABDAD-28AA-40CF-8CA4-A9FFE71FB8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295400"/>
            <a:ext cx="6096000" cy="1714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none" lIns="0" tIns="0" rIns="0" bIns="0"/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</a:pPr>
            <a:r>
              <a:rPr sz="1125" spc="225">
                <a:solidFill>
                  <a:srgbClr val="3D7BD9"/>
                </a:solidFill>
                <a:latin typeface="Microsoft YaHei"/>
                <a:ea typeface="Microsoft YaHei"/>
                <a:cs typeface="Microsoft YaHei"/>
              </a:rPr>
              <a:t>比较政治学研究　·　期中课堂展示</a:t>
            </a:r>
            <a:endParaRPr/>
          </a:p>
        </p:txBody>
      </p:sp>
      <p:sp>
        <p:nvSpPr>
          <p:cNvPr id="4" name="文本框 3">
            <a:extLst xmlns:a="http://schemas.openxmlformats.org/drawingml/2006/main">
              <a:ext uri="{FF2B5EF4-FFF2-40B4-BE49-F238E27FC236}">
                <a16:creationId xmlns:a16="http://schemas.microsoft.com/office/drawing/2014/main" id="{4C787ADF-BFF4-42FC-A99D-F4B4F37509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752600"/>
            <a:ext cx="6096000" cy="16764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none" lIns="0" tIns="0" rIns="0" bIns="0"/>
          <a:lstStyle xmlns:a="http://schemas.openxmlformats.org/drawingml/2006/main"/>
          <a:p xmlns:a="http://schemas.openxmlformats.org/drawingml/2006/main">
            <a:pPr>
              <a:lnSpc>
                <a:spcPct val="113999"/>
              </a:lnSpc>
              <a:buNone/>
            </a:pPr>
            <a:r>
              <a:rPr sz="4800" b="1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rPr>
              <a:t>民主倒退</a:t>
            </a:r>
            <a:endParaRPr/>
          </a:p>
          <a:p xmlns:a="http://schemas.openxmlformats.org/drawingml/2006/main">
            <a:pPr>
              <a:lnSpc>
                <a:spcPct val="113999"/>
              </a:lnSpc>
              <a:buNone/>
            </a:pPr>
            <a:r>
              <a:rPr sz="4800" b="1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rPr>
              <a:t>为何在欧盟内部发生</a:t>
            </a:r>
            <a:endParaRPr/>
          </a:p>
        </p:txBody>
      </p:sp>
      <p:sp>
        <p:nvSpPr>
          <p:cNvPr id="5" name="矩形 4">
            <a:extLst xmlns:a="http://schemas.openxmlformats.org/drawingml/2006/main">
              <a:ext uri="{FF2B5EF4-FFF2-40B4-BE49-F238E27FC236}">
                <a16:creationId xmlns:a16="http://schemas.microsoft.com/office/drawing/2014/main" id="{24FA660C-43D0-4A91-9AF2-D6AC3F7FDE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676650"/>
            <a:ext cx="40005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E4FA8"/>
          </a:solidFill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" name="文本框 5">
            <a:extLst xmlns:a="http://schemas.openxmlformats.org/drawingml/2006/main">
              <a:ext uri="{FF2B5EF4-FFF2-40B4-BE49-F238E27FC236}">
                <a16:creationId xmlns:a16="http://schemas.microsoft.com/office/drawing/2014/main" id="{B9EE7358-1C9B-4676-B627-17916AE74F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933825"/>
            <a:ext cx="6096000" cy="3905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none" lIns="0" tIns="0" rIns="0" bIns="0"/>
          <a:lstStyle xmlns:a="http://schemas.openxmlformats.org/drawingml/2006/main"/>
          <a:p xmlns:a="http://schemas.openxmlformats.org/drawingml/2006/main">
            <a:pPr>
              <a:lnSpc>
                <a:spcPct val="140000"/>
              </a:lnSpc>
              <a:buNone/>
            </a:pPr>
            <a:r>
              <a:rPr sz="1800">
                <a:solidFill>
                  <a:srgbClr val="4A5568"/>
                </a:solidFill>
                <a:latin typeface="Microsoft YaHei"/>
                <a:ea typeface="Microsoft YaHei"/>
                <a:cs typeface="Microsoft YaHei"/>
              </a:rPr>
              <a:t>匈牙利与波兰的比较分析</a:t>
            </a:r>
            <a:endParaRPr/>
          </a:p>
        </p:txBody>
      </p:sp>
      <p:sp>
        <p:nvSpPr>
          <p:cNvPr id="7" name="文本框 6">
            <a:extLst xmlns:a="http://schemas.openxmlformats.org/drawingml/2006/main">
              <a:ext uri="{FF2B5EF4-FFF2-40B4-BE49-F238E27FC236}">
                <a16:creationId xmlns:a16="http://schemas.microsoft.com/office/drawing/2014/main" id="{A0ABF443-15EF-405F-B90C-F5EA25816F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438650"/>
            <a:ext cx="6096000" cy="29527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none" lIns="0" tIns="0" rIns="0" bIns="0"/>
          <a:lstStyle xmlns:a="http://schemas.openxmlformats.org/drawingml/2006/main"/>
          <a:p xmlns:a="http://schemas.openxmlformats.org/drawingml/2006/main">
            <a:pPr>
              <a:lnSpc>
                <a:spcPct val="140000"/>
              </a:lnSpc>
              <a:buNone/>
            </a:pPr>
            <a:r>
              <a:rPr sz="1350">
                <a:solidFill>
                  <a:srgbClr val="8B97A8"/>
                </a:solidFill>
                <a:latin typeface="Microsoft YaHei"/>
                <a:ea typeface="Microsoft YaHei"/>
                <a:cs typeface="Microsoft YaHei"/>
              </a:rPr>
              <a:t>国内制度制衡与欧盟约束</a:t>
            </a:r>
            <a:endParaRPr/>
          </a:p>
        </p:txBody>
      </p:sp>
      <p:sp>
        <p:nvSpPr>
          <p:cNvPr id="8" name="文本框 7">
            <a:extLst xmlns:a="http://schemas.openxmlformats.org/drawingml/2006/main">
              <a:ext uri="{FF2B5EF4-FFF2-40B4-BE49-F238E27FC236}">
                <a16:creationId xmlns:a16="http://schemas.microsoft.com/office/drawing/2014/main" id="{0C66FBD2-27D2-46B4-A84B-DF5E6875DE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5343525"/>
            <a:ext cx="895350" cy="1714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none" lIns="0" tIns="0" rIns="0" bIns="0"/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</a:pPr>
            <a:r>
              <a:rPr sz="1125">
                <a:solidFill>
                  <a:srgbClr val="4A5568"/>
                </a:solidFill>
                <a:latin typeface="Microsoft YaHei"/>
                <a:ea typeface="Microsoft YaHei"/>
                <a:cs typeface="Microsoft YaHei"/>
              </a:rPr>
              <a:t>汇报人：</a:t>
            </a:r>
            <a:r>
              <a:rPr sz="1125">
                <a:solidFill>
                  <a:srgbClr val="4A5568"/>
                </a:solidFill>
                <a:latin typeface="Microsoft YaHei"/>
                <a:ea typeface="Microsoft YaHei"/>
                <a:cs typeface="Microsoft YaHei"/>
              </a:rPr>
              <a:t>王涵</a:t>
            </a:r>
            <a:endParaRPr/>
          </a:p>
        </p:txBody>
      </p:sp>
      <p:sp>
        <p:nvSpPr>
          <p:cNvPr id="9" name="文本框 8">
            <a:extLst xmlns:a="http://schemas.openxmlformats.org/drawingml/2006/main">
              <a:ext uri="{FF2B5EF4-FFF2-40B4-BE49-F238E27FC236}">
                <a16:creationId xmlns:a16="http://schemas.microsoft.com/office/drawing/2014/main" id="{F7F0E8BA-A765-489A-AD36-7FC1392FAA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38300" y="5343525"/>
            <a:ext cx="47625" cy="1714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none" lIns="0" tIns="0" rIns="0" bIns="0"/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</a:pPr>
            <a:r>
              <a:rPr sz="1125">
                <a:solidFill>
                  <a:srgbClr val="D6DCE5"/>
                </a:solidFill>
                <a:latin typeface="Microsoft YaHei"/>
                <a:ea typeface="Microsoft YaHei"/>
                <a:cs typeface="Microsoft YaHei"/>
              </a:rPr>
              <a:t>|</a:t>
            </a:r>
            <a:endParaRPr/>
          </a:p>
        </p:txBody>
      </p:sp>
      <p:sp>
        <p:nvSpPr>
          <p:cNvPr id="10" name="文本框 9">
            <a:extLst xmlns:a="http://schemas.openxmlformats.org/drawingml/2006/main">
              <a:ext uri="{FF2B5EF4-FFF2-40B4-BE49-F238E27FC236}">
                <a16:creationId xmlns:a16="http://schemas.microsoft.com/office/drawing/2014/main" id="{CF45A516-71BB-4FA4-B809-96429FAA01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57375" y="5343525"/>
            <a:ext cx="923925" cy="1714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none" lIns="0" tIns="0" rIns="0" bIns="0"/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</a:pPr>
            <a:r>
              <a:rPr sz="1125">
                <a:solidFill>
                  <a:srgbClr val="4A5568"/>
                </a:solidFill>
                <a:latin typeface="Microsoft YaHei"/>
                <a:ea typeface="Microsoft YaHei"/>
                <a:cs typeface="Microsoft YaHei"/>
              </a:rPr>
              <a:t>2026 </a:t>
            </a:r>
            <a:r>
              <a:rPr sz="1125">
                <a:solidFill>
                  <a:srgbClr val="4A5568"/>
                </a:solidFill>
                <a:latin typeface="Microsoft YaHei"/>
                <a:ea typeface="Microsoft YaHei"/>
                <a:cs typeface="Microsoft YaHei"/>
              </a:rPr>
              <a:t>年</a:t>
            </a:r>
            <a:r>
              <a:rPr sz="1125">
                <a:solidFill>
                  <a:srgbClr val="4A5568"/>
                </a:solidFill>
                <a:latin typeface="Microsoft YaHei"/>
                <a:ea typeface="Microsoft YaHei"/>
                <a:cs typeface="Microsoft YaHei"/>
              </a:rPr>
              <a:t> 10 </a:t>
            </a:r>
            <a:r>
              <a:rPr sz="1125">
                <a:solidFill>
                  <a:srgbClr val="4A5568"/>
                </a:solidFill>
                <a:latin typeface="Microsoft YaHei"/>
                <a:ea typeface="Microsoft YaHei"/>
                <a:cs typeface="Microsoft YaHei"/>
              </a:rPr>
              <a:t>月</a:t>
            </a:r>
            <a:endParaRPr/>
          </a:p>
        </p:txBody>
      </p:sp>
      <p:pic>
        <p:nvPicPr>
          <p:cNvPr id="11" name="图形 10">
            <a:extLst xmlns:a="http://schemas.openxmlformats.org/drawingml/2006/main">
              <a:ext uri="{FF2B5EF4-FFF2-40B4-BE49-F238E27FC236}">
                <a16:creationId xmlns:a16="http://schemas.microsoft.com/office/drawing/2014/main" id="{7A9A2F5A-1AB3-4ADE-B7A3-F53B07416E53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44bf82036af4979">
            <a:extLst>
              <a:ext uri="{96DAC541-7B7A-43D3-8B79-37D633B846F1}">
                <asvg:svgBlip xmlns:asvg="http://schemas.microsoft.com/office/drawing/2016/SVG/main" r:embed="Ree0c35b6b4f2416a"/>
              </a:ext>
            </a:extLst>
          </a:blip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7048500" y="1209675"/>
            <a:ext cx="4381500" cy="4381500"/>
          </a:xfrm>
          <a:prstGeom xmlns:a="http://schemas.openxmlformats.org/drawingml/2006/main" prst="rect">
            <a:avLst/>
          </a:prstGeom>
        </p:spPr>
      </p:pic>
      <p:sp>
        <p:nvSpPr>
          <p:cNvPr id="12" name="study-period">
            <a:extLst xmlns:a="http://schemas.openxmlformats.org/drawingml/2006/main">
              <a:ext uri="{FF2B5EF4-FFF2-40B4-BE49-F238E27FC236}">
                <a16:creationId xmlns:a16="http://schemas.microsoft.com/office/drawing/2014/main" id="{B0FF6EC8-DA31-4901-8CE9-3125153E2B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838700"/>
            <a:ext cx="6096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8B97A8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1350" b="0">
                <a:solidFill>
                  <a:srgbClr val="8B97A8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1350" b="0">
                <a:solidFill>
                  <a:srgbClr val="8B97A8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1350" b="0">
                <a:solidFill>
                  <a:srgbClr val="8B97A8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1350" b="0">
                <a:solidFill>
                  <a:srgbClr val="8B97A8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1350" b="0">
                <a:solidFill>
                  <a:srgbClr val="8B97A8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1350" b="0">
                <a:solidFill>
                  <a:srgbClr val="8B97A8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1350" b="0">
                <a:solidFill>
                  <a:srgbClr val="8B97A8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1350" b="0">
                <a:solidFill>
                  <a:srgbClr val="8B97A8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1350" b="0">
                <a:solidFill>
                  <a:srgbClr val="8B97A8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defRPr sz="1350" b="0">
                <a:solidFill>
                  <a:srgbClr val="8B97A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8B97A8"/>
                </a:solidFill>
                <a:latin typeface="Microsoft YaHei"/>
                <a:ea typeface="Microsoft YaHei"/>
                <a:cs typeface="Microsoft YaHei"/>
              </a:rPr>
              <a:t>研究时段  2010至2023年</a:t>
            </a:r>
          </a:p>
        </p:txBody>
      </p:sp>
    </p:spTree>
    <p:extLst>
      <p:ext uri="{BB962C8B-B14F-4D97-AF65-F5344CB8AC3E}">
        <p14:creationId xmlns:p14="http://schemas.microsoft.com/office/powerpoint/2010/main" val="1219820727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section">
            <a:extLst xmlns:a="http://schemas.openxmlformats.org/drawingml/2006/main">
              <a:ext uri="{FF2B5EF4-FFF2-40B4-BE49-F238E27FC236}">
                <a16:creationId xmlns:a16="http://schemas.microsoft.com/office/drawing/2014/main" id="{05E27C09-DA1D-488D-87BD-3FE2ADAC0E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523875"/>
            <a:ext cx="11049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3D7BD9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1275" b="0">
                <a:solidFill>
                  <a:srgbClr val="3D7BD9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1275" b="0">
                <a:solidFill>
                  <a:srgbClr val="3D7BD9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1275" b="0">
                <a:solidFill>
                  <a:srgbClr val="3D7BD9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1275" b="0">
                <a:solidFill>
                  <a:srgbClr val="3D7BD9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1275" b="0">
                <a:solidFill>
                  <a:srgbClr val="3D7BD9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1275" b="0">
                <a:solidFill>
                  <a:srgbClr val="3D7BD9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1275" b="0">
                <a:solidFill>
                  <a:srgbClr val="3D7BD9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1275" b="0">
                <a:solidFill>
                  <a:srgbClr val="3D7BD9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1275" b="0">
                <a:solidFill>
                  <a:srgbClr val="3D7BD9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defRPr sz="1275" b="0">
                <a:solidFill>
                  <a:srgbClr val="3D7BD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3D7BD9"/>
                </a:solidFill>
                <a:latin typeface="Microsoft YaHei"/>
                <a:ea typeface="Microsoft YaHei"/>
                <a:cs typeface="Microsoft YaHei"/>
              </a:rPr>
              <a:t>研究问题与案例选择</a:t>
            </a:r>
          </a:p>
        </p:txBody>
      </p:sp>
      <p:sp>
        <p:nvSpPr>
          <p:cNvPr id="2" name="slide-title">
            <a:extLst xmlns:a="http://schemas.openxmlformats.org/drawingml/2006/main">
              <a:ext uri="{FF2B5EF4-FFF2-40B4-BE49-F238E27FC236}">
                <a16:creationId xmlns:a16="http://schemas.microsoft.com/office/drawing/2014/main" id="{2B4C97FB-AC55-44BD-B370-6C3AAEE213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895350"/>
            <a:ext cx="11049000" cy="542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000" b="1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3000" b="1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3000" b="1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3000" b="1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3000" b="1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3000" b="1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3000" b="1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3000" b="1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3000" b="1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3000" b="1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defRPr sz="3000" b="1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000" b="1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rPr>
              <a:t>入盟之后的制度制衡</a:t>
            </a:r>
          </a:p>
        </p:txBody>
      </p:sp>
      <p:sp>
        <p:nvSpPr>
          <p:cNvPr id="3" name="divider">
            <a:extLst xmlns:a="http://schemas.openxmlformats.org/drawingml/2006/main">
              <a:ext uri="{FF2B5EF4-FFF2-40B4-BE49-F238E27FC236}">
                <a16:creationId xmlns:a16="http://schemas.microsoft.com/office/drawing/2014/main" id="{293EE7F3-7485-4143-B418-EDF1487744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514475"/>
            <a:ext cx="11049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6DCE5"/>
            </a:solidFill>
            <a:prstDash val="solid"/>
          </a:ln>
        </p:spPr>
      </p:sp>
      <p:sp>
        <p:nvSpPr>
          <p:cNvPr id="4" name="footer">
            <a:extLst xmlns:a="http://schemas.openxmlformats.org/drawingml/2006/main">
              <a:ext uri="{FF2B5EF4-FFF2-40B4-BE49-F238E27FC236}">
                <a16:creationId xmlns:a16="http://schemas.microsoft.com/office/drawing/2014/main" id="{9285F6D7-2E78-4E2D-8770-3DBFF08EFE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19850"/>
            <a:ext cx="6667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50" b="0">
                <a:solidFill>
                  <a:srgbClr val="8B97A8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1050" b="0">
                <a:solidFill>
                  <a:srgbClr val="8B97A8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1050" b="0">
                <a:solidFill>
                  <a:srgbClr val="8B97A8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1050" b="0">
                <a:solidFill>
                  <a:srgbClr val="8B97A8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1050" b="0">
                <a:solidFill>
                  <a:srgbClr val="8B97A8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1050" b="0">
                <a:solidFill>
                  <a:srgbClr val="8B97A8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1050" b="0">
                <a:solidFill>
                  <a:srgbClr val="8B97A8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1050" b="0">
                <a:solidFill>
                  <a:srgbClr val="8B97A8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1050" b="0">
                <a:solidFill>
                  <a:srgbClr val="8B97A8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1050" b="0">
                <a:solidFill>
                  <a:srgbClr val="8B97A8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defRPr sz="1050" b="0">
                <a:solidFill>
                  <a:srgbClr val="8B97A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0">
                <a:solidFill>
                  <a:srgbClr val="8B97A8"/>
                </a:solidFill>
                <a:latin typeface="Microsoft YaHei"/>
                <a:ea typeface="Microsoft YaHei"/>
                <a:cs typeface="Microsoft YaHei"/>
              </a:rPr>
              <a:t>比较政治学研究  期中课堂报告</a:t>
            </a:r>
          </a:p>
        </p:txBody>
      </p:sp>
      <p:sp>
        <p:nvSpPr>
          <p:cNvPr id="5" name="page">
            <a:extLst xmlns:a="http://schemas.openxmlformats.org/drawingml/2006/main">
              <a:ext uri="{FF2B5EF4-FFF2-40B4-BE49-F238E27FC236}">
                <a16:creationId xmlns:a16="http://schemas.microsoft.com/office/drawing/2014/main" id="{DF91BB8E-1C28-4B48-B246-9997465441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0" y="6419850"/>
            <a:ext cx="1047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050" b="0">
                <a:solidFill>
                  <a:srgbClr val="8B97A8"/>
                </a:solidFill>
                <a:latin typeface="Microsoft YaHei"/>
                <a:ea typeface="Microsoft YaHei"/>
                <a:cs typeface="Microsoft YaHei"/>
              </a:defRPr>
            </a:defPPr>
            <a:lvl1pPr algn="r">
              <a:defRPr sz="1050" b="0">
                <a:solidFill>
                  <a:srgbClr val="8B97A8"/>
                </a:solidFill>
                <a:latin typeface="Microsoft YaHei"/>
                <a:ea typeface="Microsoft YaHei"/>
                <a:cs typeface="Microsoft YaHei"/>
              </a:defRPr>
            </a:lvl1pPr>
            <a:lvl2pPr algn="r">
              <a:defRPr sz="1050" b="0">
                <a:solidFill>
                  <a:srgbClr val="8B97A8"/>
                </a:solidFill>
                <a:latin typeface="Microsoft YaHei"/>
                <a:ea typeface="Microsoft YaHei"/>
                <a:cs typeface="Microsoft YaHei"/>
              </a:defRPr>
            </a:lvl2pPr>
            <a:lvl3pPr algn="r">
              <a:defRPr sz="1050" b="0">
                <a:solidFill>
                  <a:srgbClr val="8B97A8"/>
                </a:solidFill>
                <a:latin typeface="Microsoft YaHei"/>
                <a:ea typeface="Microsoft YaHei"/>
                <a:cs typeface="Microsoft YaHei"/>
              </a:defRPr>
            </a:lvl3pPr>
            <a:lvl4pPr algn="r">
              <a:defRPr sz="1050" b="0">
                <a:solidFill>
                  <a:srgbClr val="8B97A8"/>
                </a:solidFill>
                <a:latin typeface="Microsoft YaHei"/>
                <a:ea typeface="Microsoft YaHei"/>
                <a:cs typeface="Microsoft YaHei"/>
              </a:defRPr>
            </a:lvl4pPr>
            <a:lvl5pPr algn="r">
              <a:defRPr sz="1050" b="0">
                <a:solidFill>
                  <a:srgbClr val="8B97A8"/>
                </a:solidFill>
                <a:latin typeface="Microsoft YaHei"/>
                <a:ea typeface="Microsoft YaHei"/>
                <a:cs typeface="Microsoft YaHei"/>
              </a:defRPr>
            </a:lvl5pPr>
            <a:lvl6pPr algn="r">
              <a:defRPr sz="1050" b="0">
                <a:solidFill>
                  <a:srgbClr val="8B97A8"/>
                </a:solidFill>
                <a:latin typeface="Microsoft YaHei"/>
                <a:ea typeface="Microsoft YaHei"/>
                <a:cs typeface="Microsoft YaHei"/>
              </a:defRPr>
            </a:lvl6pPr>
            <a:lvl7pPr algn="r">
              <a:defRPr sz="1050" b="0">
                <a:solidFill>
                  <a:srgbClr val="8B97A8"/>
                </a:solidFill>
                <a:latin typeface="Microsoft YaHei"/>
                <a:ea typeface="Microsoft YaHei"/>
                <a:cs typeface="Microsoft YaHei"/>
              </a:defRPr>
            </a:lvl7pPr>
            <a:lvl8pPr algn="r">
              <a:defRPr sz="1050" b="0">
                <a:solidFill>
                  <a:srgbClr val="8B97A8"/>
                </a:solidFill>
                <a:latin typeface="Microsoft YaHei"/>
                <a:ea typeface="Microsoft YaHei"/>
                <a:cs typeface="Microsoft YaHei"/>
              </a:defRPr>
            </a:lvl8pPr>
            <a:lvl9pPr algn="r">
              <a:defRPr sz="1050" b="0">
                <a:solidFill>
                  <a:srgbClr val="8B97A8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r">
              <a:defRPr sz="1050" b="0">
                <a:solidFill>
                  <a:srgbClr val="8B97A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0">
                <a:solidFill>
                  <a:srgbClr val="8B97A8"/>
                </a:solidFill>
                <a:latin typeface="Microsoft YaHei"/>
                <a:ea typeface="Microsoft YaHei"/>
                <a:cs typeface="Microsoft YaHei"/>
              </a:rPr>
              <a:t>02 / 10</a:t>
            </a:r>
          </a:p>
        </p:txBody>
      </p:sp>
      <p:sp>
        <p:nvSpPr>
          <p:cNvPr id="6" name="background-label">
            <a:extLst xmlns:a="http://schemas.openxmlformats.org/drawingml/2006/main">
              <a:ext uri="{FF2B5EF4-FFF2-40B4-BE49-F238E27FC236}">
                <a16:creationId xmlns:a16="http://schemas.microsoft.com/office/drawing/2014/main" id="{F4A2384D-FC3D-4125-8E22-34D492DB7A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847850"/>
            <a:ext cx="4953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025" b="1">
                <a:solidFill>
                  <a:srgbClr val="1E4FA8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2025" b="1">
                <a:solidFill>
                  <a:srgbClr val="1E4FA8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2025" b="1">
                <a:solidFill>
                  <a:srgbClr val="1E4FA8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2025" b="1">
                <a:solidFill>
                  <a:srgbClr val="1E4FA8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2025" b="1">
                <a:solidFill>
                  <a:srgbClr val="1E4FA8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2025" b="1">
                <a:solidFill>
                  <a:srgbClr val="1E4FA8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2025" b="1">
                <a:solidFill>
                  <a:srgbClr val="1E4FA8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2025" b="1">
                <a:solidFill>
                  <a:srgbClr val="1E4FA8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2025" b="1">
                <a:solidFill>
                  <a:srgbClr val="1E4FA8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2025" b="1">
                <a:solidFill>
                  <a:srgbClr val="1E4FA8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defRPr sz="2025" b="1">
                <a:solidFill>
                  <a:srgbClr val="1E4FA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1">
                <a:solidFill>
                  <a:srgbClr val="1E4FA8"/>
                </a:solidFill>
                <a:latin typeface="Microsoft YaHei"/>
                <a:ea typeface="Microsoft YaHei"/>
                <a:cs typeface="Microsoft YaHei"/>
              </a:rPr>
              <a:t>共同背景</a:t>
            </a:r>
          </a:p>
        </p:txBody>
      </p:sp>
      <p:sp>
        <p:nvSpPr>
          <p:cNvPr id="7" name="background">
            <a:extLst xmlns:a="http://schemas.openxmlformats.org/drawingml/2006/main">
              <a:ext uri="{FF2B5EF4-FFF2-40B4-BE49-F238E27FC236}">
                <a16:creationId xmlns:a16="http://schemas.microsoft.com/office/drawing/2014/main" id="{10242DEC-AC93-4156-B44E-C62AB879A1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390775"/>
            <a:ext cx="5095875" cy="1333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00" b="0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2100" b="0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2100" b="0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2100" b="0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2100" b="0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2100" b="0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2100" b="0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2100" b="0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2100" b="0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2100" b="0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defRPr sz="2100" b="0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0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rPr>
              <a:t>1989年后政治转型</a:t>
            </a:r>
          </a:p>
          <a:p xmlns:a="http://schemas.openxmlformats.org/drawingml/2006/main">
            <a:pPr algn="l">
              <a:defRPr sz="2100" b="0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0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rPr>
              <a:t>2004年加入欧盟</a:t>
            </a:r>
          </a:p>
          <a:p xmlns:a="http://schemas.openxmlformats.org/drawingml/2006/main">
            <a:pPr algn="l">
              <a:defRPr sz="2100" b="0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0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rPr>
              <a:t>2010年代司法与媒体制度变更</a:t>
            </a:r>
          </a:p>
        </p:txBody>
      </p:sp>
      <p:sp>
        <p:nvSpPr>
          <p:cNvPr id="8" name="design-label">
            <a:extLst xmlns:a="http://schemas.openxmlformats.org/drawingml/2006/main">
              <a:ext uri="{FF2B5EF4-FFF2-40B4-BE49-F238E27FC236}">
                <a16:creationId xmlns:a16="http://schemas.microsoft.com/office/drawing/2014/main" id="{D2D82643-5AE6-40C9-A178-A13D3E11D1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105275"/>
            <a:ext cx="4953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025" b="1">
                <a:solidFill>
                  <a:srgbClr val="1E4FA8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2025" b="1">
                <a:solidFill>
                  <a:srgbClr val="1E4FA8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2025" b="1">
                <a:solidFill>
                  <a:srgbClr val="1E4FA8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2025" b="1">
                <a:solidFill>
                  <a:srgbClr val="1E4FA8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2025" b="1">
                <a:solidFill>
                  <a:srgbClr val="1E4FA8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2025" b="1">
                <a:solidFill>
                  <a:srgbClr val="1E4FA8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2025" b="1">
                <a:solidFill>
                  <a:srgbClr val="1E4FA8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2025" b="1">
                <a:solidFill>
                  <a:srgbClr val="1E4FA8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2025" b="1">
                <a:solidFill>
                  <a:srgbClr val="1E4FA8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2025" b="1">
                <a:solidFill>
                  <a:srgbClr val="1E4FA8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defRPr sz="2025" b="1">
                <a:solidFill>
                  <a:srgbClr val="1E4FA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1">
                <a:solidFill>
                  <a:srgbClr val="1E4FA8"/>
                </a:solidFill>
                <a:latin typeface="Microsoft YaHei"/>
                <a:ea typeface="Microsoft YaHei"/>
                <a:cs typeface="Microsoft YaHei"/>
              </a:rPr>
              <a:t>比较设计</a:t>
            </a:r>
          </a:p>
        </p:txBody>
      </p:sp>
      <p:sp>
        <p:nvSpPr>
          <p:cNvPr id="9" name="design">
            <a:extLst xmlns:a="http://schemas.openxmlformats.org/drawingml/2006/main">
              <a:ext uri="{FF2B5EF4-FFF2-40B4-BE49-F238E27FC236}">
                <a16:creationId xmlns:a16="http://schemas.microsoft.com/office/drawing/2014/main" id="{44891568-9F49-4387-A930-D0C2C73A56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657725"/>
            <a:ext cx="5095875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950" b="0">
                <a:solidFill>
                  <a:srgbClr val="4A5568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1950" b="0">
                <a:solidFill>
                  <a:srgbClr val="4A5568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1950" b="0">
                <a:solidFill>
                  <a:srgbClr val="4A5568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1950" b="0">
                <a:solidFill>
                  <a:srgbClr val="4A5568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1950" b="0">
                <a:solidFill>
                  <a:srgbClr val="4A5568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1950" b="0">
                <a:solidFill>
                  <a:srgbClr val="4A5568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1950" b="0">
                <a:solidFill>
                  <a:srgbClr val="4A5568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1950" b="0">
                <a:solidFill>
                  <a:srgbClr val="4A5568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1950" b="0">
                <a:solidFill>
                  <a:srgbClr val="4A5568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1950" b="0">
                <a:solidFill>
                  <a:srgbClr val="4A5568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defRPr sz="1950" b="0">
                <a:solidFill>
                  <a:srgbClr val="4A55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0">
                <a:solidFill>
                  <a:srgbClr val="4A5568"/>
                </a:solidFill>
                <a:latin typeface="Microsoft YaHei"/>
                <a:ea typeface="Microsoft YaHei"/>
                <a:cs typeface="Microsoft YaHei"/>
              </a:rPr>
              <a:t>相似背景下的结构化比较</a:t>
            </a:r>
          </a:p>
          <a:p xmlns:a="http://schemas.openxmlformats.org/drawingml/2006/main">
            <a:pPr algn="l">
              <a:defRPr sz="1950" b="0">
                <a:solidFill>
                  <a:srgbClr val="4A55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0">
                <a:solidFill>
                  <a:srgbClr val="4A5568"/>
                </a:solidFill>
                <a:latin typeface="Microsoft YaHei"/>
                <a:ea typeface="Microsoft YaHei"/>
                <a:cs typeface="Microsoft YaHei"/>
              </a:rPr>
              <a:t>观察截至2023年末</a:t>
            </a:r>
          </a:p>
        </p:txBody>
      </p:sp>
      <p:sp>
        <p:nvSpPr>
          <p:cNvPr id="10" name="question-label">
            <a:extLst xmlns:a="http://schemas.openxmlformats.org/drawingml/2006/main">
              <a:ext uri="{FF2B5EF4-FFF2-40B4-BE49-F238E27FC236}">
                <a16:creationId xmlns:a16="http://schemas.microsoft.com/office/drawing/2014/main" id="{3D9B57DC-63BB-4DF8-AC5B-2D7D92A175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1847850"/>
            <a:ext cx="4953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025" b="1">
                <a:solidFill>
                  <a:srgbClr val="1E4FA8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2025" b="1">
                <a:solidFill>
                  <a:srgbClr val="1E4FA8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2025" b="1">
                <a:solidFill>
                  <a:srgbClr val="1E4FA8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2025" b="1">
                <a:solidFill>
                  <a:srgbClr val="1E4FA8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2025" b="1">
                <a:solidFill>
                  <a:srgbClr val="1E4FA8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2025" b="1">
                <a:solidFill>
                  <a:srgbClr val="1E4FA8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2025" b="1">
                <a:solidFill>
                  <a:srgbClr val="1E4FA8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2025" b="1">
                <a:solidFill>
                  <a:srgbClr val="1E4FA8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2025" b="1">
                <a:solidFill>
                  <a:srgbClr val="1E4FA8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2025" b="1">
                <a:solidFill>
                  <a:srgbClr val="1E4FA8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defRPr sz="2025" b="1">
                <a:solidFill>
                  <a:srgbClr val="1E4FA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1">
                <a:solidFill>
                  <a:srgbClr val="1E4FA8"/>
                </a:solidFill>
                <a:latin typeface="Microsoft YaHei"/>
                <a:ea typeface="Microsoft YaHei"/>
                <a:cs typeface="Microsoft YaHei"/>
              </a:rPr>
              <a:t>核心问题</a:t>
            </a:r>
          </a:p>
        </p:txBody>
      </p:sp>
      <p:sp>
        <p:nvSpPr>
          <p:cNvPr id="11" name="question">
            <a:extLst xmlns:a="http://schemas.openxmlformats.org/drawingml/2006/main">
              <a:ext uri="{FF2B5EF4-FFF2-40B4-BE49-F238E27FC236}">
                <a16:creationId xmlns:a16="http://schemas.microsoft.com/office/drawing/2014/main" id="{97E45503-87F6-4B18-9922-A7C62A4A45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2390775"/>
            <a:ext cx="50482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250" b="1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2250" b="1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2250" b="1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2250" b="1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2250" b="1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2250" b="1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2250" b="1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2250" b="1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2250" b="1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2250" b="1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defRPr sz="2250" b="1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250" b="1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rPr>
              <a:t>执政党如何将选举胜利</a:t>
            </a:r>
          </a:p>
          <a:p xmlns:a="http://schemas.openxmlformats.org/drawingml/2006/main">
            <a:pPr algn="l">
              <a:defRPr sz="2250" b="1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250" b="1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rPr>
              <a:t>转化为对监督机构的控制？</a:t>
            </a:r>
          </a:p>
        </p:txBody>
      </p:sp>
      <p:sp>
        <p:nvSpPr>
          <p:cNvPr id="12" name="path-question">
            <a:extLst xmlns:a="http://schemas.openxmlformats.org/drawingml/2006/main">
              <a:ext uri="{FF2B5EF4-FFF2-40B4-BE49-F238E27FC236}">
                <a16:creationId xmlns:a16="http://schemas.microsoft.com/office/drawing/2014/main" id="{EB9ED35A-0F7F-4BC2-B9C8-D34BB13374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3686175"/>
            <a:ext cx="5048250" cy="828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950" b="0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1950" b="0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1950" b="0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1950" b="0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1950" b="0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1950" b="0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1950" b="0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1950" b="0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1950" b="0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1950" b="0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defRPr sz="1950" b="0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0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rPr>
              <a:t>路径差异</a:t>
            </a:r>
          </a:p>
          <a:p xmlns:a="http://schemas.openxmlformats.org/drawingml/2006/main">
            <a:pPr algn="l">
              <a:defRPr sz="1950" b="0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0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rPr>
              <a:t>修宪能力如何影响制度改造？</a:t>
            </a:r>
          </a:p>
        </p:txBody>
      </p:sp>
      <p:sp>
        <p:nvSpPr>
          <p:cNvPr id="13" name="eu-question">
            <a:extLst xmlns:a="http://schemas.openxmlformats.org/drawingml/2006/main">
              <a:ext uri="{FF2B5EF4-FFF2-40B4-BE49-F238E27FC236}">
                <a16:creationId xmlns:a16="http://schemas.microsoft.com/office/drawing/2014/main" id="{617CD385-E90E-4B57-8593-5AA3C40823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4791075"/>
            <a:ext cx="5048250" cy="828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950" b="0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1950" b="0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1950" b="0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1950" b="0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1950" b="0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1950" b="0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1950" b="0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1950" b="0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1950" b="0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1950" b="0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defRPr sz="1950" b="0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0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rPr>
              <a:t>外部约束</a:t>
            </a:r>
          </a:p>
          <a:p xmlns:a="http://schemas.openxmlformats.org/drawingml/2006/main">
            <a:pPr algn="l">
              <a:defRPr sz="1950" b="0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0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rPr>
              <a:t>欧盟能够纠正哪些具体变化？</a:t>
            </a:r>
          </a:p>
        </p:txBody>
      </p:sp>
    </p:spTree>
    <p:extLst>
      <p:ext uri="{BB962C8B-B14F-4D97-AF65-F5344CB8AC3E}">
        <p14:creationId xmlns:p14="http://schemas.microsoft.com/office/powerpoint/2010/main" val="2083557126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section">
            <a:extLst xmlns:a="http://schemas.openxmlformats.org/drawingml/2006/main">
              <a:ext uri="{FF2B5EF4-FFF2-40B4-BE49-F238E27FC236}">
                <a16:creationId xmlns:a16="http://schemas.microsoft.com/office/drawing/2014/main" id="{552A3969-AECD-4947-8F24-7A92C98237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523875"/>
            <a:ext cx="11049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3D7BD9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1275" b="0">
                <a:solidFill>
                  <a:srgbClr val="3D7BD9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1275" b="0">
                <a:solidFill>
                  <a:srgbClr val="3D7BD9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1275" b="0">
                <a:solidFill>
                  <a:srgbClr val="3D7BD9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1275" b="0">
                <a:solidFill>
                  <a:srgbClr val="3D7BD9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1275" b="0">
                <a:solidFill>
                  <a:srgbClr val="3D7BD9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1275" b="0">
                <a:solidFill>
                  <a:srgbClr val="3D7BD9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1275" b="0">
                <a:solidFill>
                  <a:srgbClr val="3D7BD9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1275" b="0">
                <a:solidFill>
                  <a:srgbClr val="3D7BD9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1275" b="0">
                <a:solidFill>
                  <a:srgbClr val="3D7BD9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defRPr sz="1275" b="0">
                <a:solidFill>
                  <a:srgbClr val="3D7BD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3D7BD9"/>
                </a:solidFill>
                <a:latin typeface="Microsoft YaHei"/>
                <a:ea typeface="Microsoft YaHei"/>
                <a:cs typeface="Microsoft YaHei"/>
              </a:rPr>
              <a:t>理论综述</a:t>
            </a:r>
          </a:p>
        </p:txBody>
      </p:sp>
      <p:sp>
        <p:nvSpPr>
          <p:cNvPr id="2" name="slide-title">
            <a:extLst xmlns:a="http://schemas.openxmlformats.org/drawingml/2006/main">
              <a:ext uri="{FF2B5EF4-FFF2-40B4-BE49-F238E27FC236}">
                <a16:creationId xmlns:a16="http://schemas.microsoft.com/office/drawing/2014/main" id="{2148714D-A765-4011-8C3B-CB8C14057D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895350"/>
            <a:ext cx="11049000" cy="542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000" b="1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3000" b="1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3000" b="1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3000" b="1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3000" b="1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3000" b="1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3000" b="1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3000" b="1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3000" b="1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3000" b="1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defRPr sz="3000" b="1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000" b="1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rPr>
              <a:t>民主倒退与行政权扩张</a:t>
            </a:r>
          </a:p>
        </p:txBody>
      </p:sp>
      <p:sp>
        <p:nvSpPr>
          <p:cNvPr id="3" name="divider">
            <a:extLst xmlns:a="http://schemas.openxmlformats.org/drawingml/2006/main">
              <a:ext uri="{FF2B5EF4-FFF2-40B4-BE49-F238E27FC236}">
                <a16:creationId xmlns:a16="http://schemas.microsoft.com/office/drawing/2014/main" id="{2343ABB2-F06F-4000-8C66-FAB57D8B71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514475"/>
            <a:ext cx="11049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6DCE5"/>
            </a:solidFill>
            <a:prstDash val="solid"/>
          </a:ln>
        </p:spPr>
      </p:sp>
      <p:sp>
        <p:nvSpPr>
          <p:cNvPr id="4" name="source">
            <a:extLst xmlns:a="http://schemas.openxmlformats.org/drawingml/2006/main">
              <a:ext uri="{FF2B5EF4-FFF2-40B4-BE49-F238E27FC236}">
                <a16:creationId xmlns:a16="http://schemas.microsoft.com/office/drawing/2014/main" id="{86450DCC-E914-4790-B8E4-684D7B600E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086475"/>
            <a:ext cx="10572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50" b="0">
                <a:solidFill>
                  <a:srgbClr val="4A5568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1050" b="0">
                <a:solidFill>
                  <a:srgbClr val="4A5568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1050" b="0">
                <a:solidFill>
                  <a:srgbClr val="4A5568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1050" b="0">
                <a:solidFill>
                  <a:srgbClr val="4A5568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1050" b="0">
                <a:solidFill>
                  <a:srgbClr val="4A5568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1050" b="0">
                <a:solidFill>
                  <a:srgbClr val="4A5568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1050" b="0">
                <a:solidFill>
                  <a:srgbClr val="4A5568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1050" b="0">
                <a:solidFill>
                  <a:srgbClr val="4A5568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1050" b="0">
                <a:solidFill>
                  <a:srgbClr val="4A5568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1050" b="0">
                <a:solidFill>
                  <a:srgbClr val="4A5568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defRPr sz="1050" b="0">
                <a:solidFill>
                  <a:srgbClr val="4A55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0">
                <a:solidFill>
                  <a:srgbClr val="4A5568"/>
                </a:solidFill>
                <a:latin typeface="Microsoft YaHei"/>
                <a:ea typeface="Microsoft YaHei"/>
                <a:cs typeface="Microsoft YaHei"/>
              </a:rPr>
              <a:t>来源：Bermeo 2016；Scheppele 2018</a:t>
            </a:r>
          </a:p>
        </p:txBody>
      </p:sp>
      <p:sp>
        <p:nvSpPr>
          <p:cNvPr id="5" name="footer">
            <a:extLst xmlns:a="http://schemas.openxmlformats.org/drawingml/2006/main">
              <a:ext uri="{FF2B5EF4-FFF2-40B4-BE49-F238E27FC236}">
                <a16:creationId xmlns:a16="http://schemas.microsoft.com/office/drawing/2014/main" id="{B20999F6-8F96-4CAC-9A9F-7573FA7DC1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19850"/>
            <a:ext cx="6667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50" b="0">
                <a:solidFill>
                  <a:srgbClr val="8B97A8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1050" b="0">
                <a:solidFill>
                  <a:srgbClr val="8B97A8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1050" b="0">
                <a:solidFill>
                  <a:srgbClr val="8B97A8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1050" b="0">
                <a:solidFill>
                  <a:srgbClr val="8B97A8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1050" b="0">
                <a:solidFill>
                  <a:srgbClr val="8B97A8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1050" b="0">
                <a:solidFill>
                  <a:srgbClr val="8B97A8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1050" b="0">
                <a:solidFill>
                  <a:srgbClr val="8B97A8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1050" b="0">
                <a:solidFill>
                  <a:srgbClr val="8B97A8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1050" b="0">
                <a:solidFill>
                  <a:srgbClr val="8B97A8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1050" b="0">
                <a:solidFill>
                  <a:srgbClr val="8B97A8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defRPr sz="1050" b="0">
                <a:solidFill>
                  <a:srgbClr val="8B97A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0">
                <a:solidFill>
                  <a:srgbClr val="8B97A8"/>
                </a:solidFill>
                <a:latin typeface="Microsoft YaHei"/>
                <a:ea typeface="Microsoft YaHei"/>
                <a:cs typeface="Microsoft YaHei"/>
              </a:rPr>
              <a:t>比较政治学研究  期中课堂报告</a:t>
            </a:r>
          </a:p>
        </p:txBody>
      </p:sp>
      <p:sp>
        <p:nvSpPr>
          <p:cNvPr id="6" name="page">
            <a:extLst xmlns:a="http://schemas.openxmlformats.org/drawingml/2006/main">
              <a:ext uri="{FF2B5EF4-FFF2-40B4-BE49-F238E27FC236}">
                <a16:creationId xmlns:a16="http://schemas.microsoft.com/office/drawing/2014/main" id="{0485657C-913D-4461-BF02-215A3E43E7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0" y="6419850"/>
            <a:ext cx="1047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050" b="0">
                <a:solidFill>
                  <a:srgbClr val="8B97A8"/>
                </a:solidFill>
                <a:latin typeface="Microsoft YaHei"/>
                <a:ea typeface="Microsoft YaHei"/>
                <a:cs typeface="Microsoft YaHei"/>
              </a:defRPr>
            </a:defPPr>
            <a:lvl1pPr algn="r">
              <a:defRPr sz="1050" b="0">
                <a:solidFill>
                  <a:srgbClr val="8B97A8"/>
                </a:solidFill>
                <a:latin typeface="Microsoft YaHei"/>
                <a:ea typeface="Microsoft YaHei"/>
                <a:cs typeface="Microsoft YaHei"/>
              </a:defRPr>
            </a:lvl1pPr>
            <a:lvl2pPr algn="r">
              <a:defRPr sz="1050" b="0">
                <a:solidFill>
                  <a:srgbClr val="8B97A8"/>
                </a:solidFill>
                <a:latin typeface="Microsoft YaHei"/>
                <a:ea typeface="Microsoft YaHei"/>
                <a:cs typeface="Microsoft YaHei"/>
              </a:defRPr>
            </a:lvl2pPr>
            <a:lvl3pPr algn="r">
              <a:defRPr sz="1050" b="0">
                <a:solidFill>
                  <a:srgbClr val="8B97A8"/>
                </a:solidFill>
                <a:latin typeface="Microsoft YaHei"/>
                <a:ea typeface="Microsoft YaHei"/>
                <a:cs typeface="Microsoft YaHei"/>
              </a:defRPr>
            </a:lvl3pPr>
            <a:lvl4pPr algn="r">
              <a:defRPr sz="1050" b="0">
                <a:solidFill>
                  <a:srgbClr val="8B97A8"/>
                </a:solidFill>
                <a:latin typeface="Microsoft YaHei"/>
                <a:ea typeface="Microsoft YaHei"/>
                <a:cs typeface="Microsoft YaHei"/>
              </a:defRPr>
            </a:lvl4pPr>
            <a:lvl5pPr algn="r">
              <a:defRPr sz="1050" b="0">
                <a:solidFill>
                  <a:srgbClr val="8B97A8"/>
                </a:solidFill>
                <a:latin typeface="Microsoft YaHei"/>
                <a:ea typeface="Microsoft YaHei"/>
                <a:cs typeface="Microsoft YaHei"/>
              </a:defRPr>
            </a:lvl5pPr>
            <a:lvl6pPr algn="r">
              <a:defRPr sz="1050" b="0">
                <a:solidFill>
                  <a:srgbClr val="8B97A8"/>
                </a:solidFill>
                <a:latin typeface="Microsoft YaHei"/>
                <a:ea typeface="Microsoft YaHei"/>
                <a:cs typeface="Microsoft YaHei"/>
              </a:defRPr>
            </a:lvl6pPr>
            <a:lvl7pPr algn="r">
              <a:defRPr sz="1050" b="0">
                <a:solidFill>
                  <a:srgbClr val="8B97A8"/>
                </a:solidFill>
                <a:latin typeface="Microsoft YaHei"/>
                <a:ea typeface="Microsoft YaHei"/>
                <a:cs typeface="Microsoft YaHei"/>
              </a:defRPr>
            </a:lvl7pPr>
            <a:lvl8pPr algn="r">
              <a:defRPr sz="1050" b="0">
                <a:solidFill>
                  <a:srgbClr val="8B97A8"/>
                </a:solidFill>
                <a:latin typeface="Microsoft YaHei"/>
                <a:ea typeface="Microsoft YaHei"/>
                <a:cs typeface="Microsoft YaHei"/>
              </a:defRPr>
            </a:lvl8pPr>
            <a:lvl9pPr algn="r">
              <a:defRPr sz="1050" b="0">
                <a:solidFill>
                  <a:srgbClr val="8B97A8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r">
              <a:defRPr sz="1050" b="0">
                <a:solidFill>
                  <a:srgbClr val="8B97A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0">
                <a:solidFill>
                  <a:srgbClr val="8B97A8"/>
                </a:solidFill>
                <a:latin typeface="Microsoft YaHei"/>
                <a:ea typeface="Microsoft YaHei"/>
                <a:cs typeface="Microsoft YaHei"/>
              </a:rPr>
              <a:t>03 / 10</a:t>
            </a:r>
          </a:p>
        </p:txBody>
      </p:sp>
      <p:sp>
        <p:nvSpPr>
          <p:cNvPr id="7" name="concept-one">
            <a:extLst xmlns:a="http://schemas.openxmlformats.org/drawingml/2006/main">
              <a:ext uri="{FF2B5EF4-FFF2-40B4-BE49-F238E27FC236}">
                <a16:creationId xmlns:a16="http://schemas.microsoft.com/office/drawing/2014/main" id="{C2E4A14D-CC16-43BB-B33A-315BEB3AFD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809750"/>
            <a:ext cx="4953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025" b="1">
                <a:solidFill>
                  <a:srgbClr val="1E4FA8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2025" b="1">
                <a:solidFill>
                  <a:srgbClr val="1E4FA8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2025" b="1">
                <a:solidFill>
                  <a:srgbClr val="1E4FA8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2025" b="1">
                <a:solidFill>
                  <a:srgbClr val="1E4FA8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2025" b="1">
                <a:solidFill>
                  <a:srgbClr val="1E4FA8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2025" b="1">
                <a:solidFill>
                  <a:srgbClr val="1E4FA8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2025" b="1">
                <a:solidFill>
                  <a:srgbClr val="1E4FA8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2025" b="1">
                <a:solidFill>
                  <a:srgbClr val="1E4FA8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2025" b="1">
                <a:solidFill>
                  <a:srgbClr val="1E4FA8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2025" b="1">
                <a:solidFill>
                  <a:srgbClr val="1E4FA8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defRPr sz="2025" b="1">
                <a:solidFill>
                  <a:srgbClr val="1E4FA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1">
                <a:solidFill>
                  <a:srgbClr val="1E4FA8"/>
                </a:solidFill>
                <a:latin typeface="Microsoft YaHei"/>
                <a:ea typeface="Microsoft YaHei"/>
                <a:cs typeface="Microsoft YaHei"/>
              </a:rPr>
              <a:t>民主倒退</a:t>
            </a:r>
          </a:p>
        </p:txBody>
      </p:sp>
      <p:sp>
        <p:nvSpPr>
          <p:cNvPr id="8" name="author-one">
            <a:extLst xmlns:a="http://schemas.openxmlformats.org/drawingml/2006/main">
              <a:ext uri="{FF2B5EF4-FFF2-40B4-BE49-F238E27FC236}">
                <a16:creationId xmlns:a16="http://schemas.microsoft.com/office/drawing/2014/main" id="{E581C98C-6E2C-4ADA-9D30-02FB7BE97A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247900"/>
            <a:ext cx="4953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500" b="0">
                <a:solidFill>
                  <a:srgbClr val="4A5568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1500" b="0">
                <a:solidFill>
                  <a:srgbClr val="4A5568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1500" b="0">
                <a:solidFill>
                  <a:srgbClr val="4A5568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1500" b="0">
                <a:solidFill>
                  <a:srgbClr val="4A5568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1500" b="0">
                <a:solidFill>
                  <a:srgbClr val="4A5568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1500" b="0">
                <a:solidFill>
                  <a:srgbClr val="4A5568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1500" b="0">
                <a:solidFill>
                  <a:srgbClr val="4A5568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1500" b="0">
                <a:solidFill>
                  <a:srgbClr val="4A5568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1500" b="0">
                <a:solidFill>
                  <a:srgbClr val="4A5568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1500" b="0">
                <a:solidFill>
                  <a:srgbClr val="4A5568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defRPr sz="1500" b="0">
                <a:solidFill>
                  <a:srgbClr val="4A55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0">
                <a:solidFill>
                  <a:srgbClr val="4A5568"/>
                </a:solidFill>
                <a:latin typeface="Microsoft YaHei"/>
                <a:ea typeface="Microsoft YaHei"/>
                <a:cs typeface="Microsoft YaHei"/>
              </a:rPr>
              <a:t>Bermeo 2016</a:t>
            </a:r>
          </a:p>
        </p:txBody>
      </p:sp>
      <p:sp>
        <p:nvSpPr>
          <p:cNvPr id="9" name="definition-one">
            <a:extLst xmlns:a="http://schemas.openxmlformats.org/drawingml/2006/main">
              <a:ext uri="{FF2B5EF4-FFF2-40B4-BE49-F238E27FC236}">
                <a16:creationId xmlns:a16="http://schemas.microsoft.com/office/drawing/2014/main" id="{DDA60478-ABC6-432F-9758-E79200B7F3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686050"/>
            <a:ext cx="5095875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75" b="0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2175" b="0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2175" b="0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2175" b="0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2175" b="0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2175" b="0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2175" b="0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2175" b="0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2175" b="0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2175" b="0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defRPr sz="2175" b="0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75" b="0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rPr>
              <a:t>国家主导地削弱</a:t>
            </a:r>
          </a:p>
          <a:p xmlns:a="http://schemas.openxmlformats.org/drawingml/2006/main">
            <a:pPr algn="l">
              <a:defRPr sz="2175" b="0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75" b="0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rPr>
              <a:t>维系既有民主的制度</a:t>
            </a:r>
          </a:p>
        </p:txBody>
      </p:sp>
      <p:sp>
        <p:nvSpPr>
          <p:cNvPr id="10" name="concept-two">
            <a:extLst xmlns:a="http://schemas.openxmlformats.org/drawingml/2006/main">
              <a:ext uri="{FF2B5EF4-FFF2-40B4-BE49-F238E27FC236}">
                <a16:creationId xmlns:a16="http://schemas.microsoft.com/office/drawing/2014/main" id="{BD66D432-F988-4BB5-9D60-603FECD698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1809750"/>
            <a:ext cx="4953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025" b="1">
                <a:solidFill>
                  <a:srgbClr val="1E4FA8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2025" b="1">
                <a:solidFill>
                  <a:srgbClr val="1E4FA8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2025" b="1">
                <a:solidFill>
                  <a:srgbClr val="1E4FA8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2025" b="1">
                <a:solidFill>
                  <a:srgbClr val="1E4FA8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2025" b="1">
                <a:solidFill>
                  <a:srgbClr val="1E4FA8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2025" b="1">
                <a:solidFill>
                  <a:srgbClr val="1E4FA8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2025" b="1">
                <a:solidFill>
                  <a:srgbClr val="1E4FA8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2025" b="1">
                <a:solidFill>
                  <a:srgbClr val="1E4FA8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2025" b="1">
                <a:solidFill>
                  <a:srgbClr val="1E4FA8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2025" b="1">
                <a:solidFill>
                  <a:srgbClr val="1E4FA8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defRPr sz="2025" b="1">
                <a:solidFill>
                  <a:srgbClr val="1E4FA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1">
                <a:solidFill>
                  <a:srgbClr val="1E4FA8"/>
                </a:solidFill>
                <a:latin typeface="Microsoft YaHei"/>
                <a:ea typeface="Microsoft YaHei"/>
                <a:cs typeface="Microsoft YaHei"/>
              </a:rPr>
              <a:t>威权法制主义</a:t>
            </a:r>
          </a:p>
        </p:txBody>
      </p:sp>
      <p:sp>
        <p:nvSpPr>
          <p:cNvPr id="11" name="author-two">
            <a:extLst xmlns:a="http://schemas.openxmlformats.org/drawingml/2006/main">
              <a:ext uri="{FF2B5EF4-FFF2-40B4-BE49-F238E27FC236}">
                <a16:creationId xmlns:a16="http://schemas.microsoft.com/office/drawing/2014/main" id="{28755E78-8A4A-4F14-9D25-90293C4C19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2247900"/>
            <a:ext cx="4953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500" b="0">
                <a:solidFill>
                  <a:srgbClr val="4A5568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1500" b="0">
                <a:solidFill>
                  <a:srgbClr val="4A5568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1500" b="0">
                <a:solidFill>
                  <a:srgbClr val="4A5568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1500" b="0">
                <a:solidFill>
                  <a:srgbClr val="4A5568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1500" b="0">
                <a:solidFill>
                  <a:srgbClr val="4A5568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1500" b="0">
                <a:solidFill>
                  <a:srgbClr val="4A5568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1500" b="0">
                <a:solidFill>
                  <a:srgbClr val="4A5568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1500" b="0">
                <a:solidFill>
                  <a:srgbClr val="4A5568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1500" b="0">
                <a:solidFill>
                  <a:srgbClr val="4A5568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1500" b="0">
                <a:solidFill>
                  <a:srgbClr val="4A5568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defRPr sz="1500" b="0">
                <a:solidFill>
                  <a:srgbClr val="4A55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0">
                <a:solidFill>
                  <a:srgbClr val="4A5568"/>
                </a:solidFill>
                <a:latin typeface="Microsoft YaHei"/>
                <a:ea typeface="Microsoft YaHei"/>
                <a:cs typeface="Microsoft YaHei"/>
              </a:rPr>
              <a:t>Scheppele 2018</a:t>
            </a:r>
          </a:p>
        </p:txBody>
      </p:sp>
      <p:sp>
        <p:nvSpPr>
          <p:cNvPr id="12" name="definition-two">
            <a:extLst xmlns:a="http://schemas.openxmlformats.org/drawingml/2006/main">
              <a:ext uri="{FF2B5EF4-FFF2-40B4-BE49-F238E27FC236}">
                <a16:creationId xmlns:a16="http://schemas.microsoft.com/office/drawing/2014/main" id="{3A20C1C6-6E1C-4317-A739-B34BB9514C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2686050"/>
            <a:ext cx="5048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75" b="0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2175" b="0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2175" b="0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2175" b="0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2175" b="0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2175" b="0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2175" b="0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2175" b="0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2175" b="0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2175" b="0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defRPr sz="2175" b="0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75" b="0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rPr>
              <a:t>借助修法和人事安排</a:t>
            </a:r>
          </a:p>
          <a:p xmlns:a="http://schemas.openxmlformats.org/drawingml/2006/main">
            <a:pPr algn="l">
              <a:defRPr sz="2175" b="0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75" b="0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rPr>
              <a:t>削弱约束执政者的机构</a:t>
            </a:r>
          </a:p>
        </p:txBody>
      </p:sp>
      <p:sp>
        <p:nvSpPr>
          <p:cNvPr id="13" name="divider">
            <a:extLst xmlns:a="http://schemas.openxmlformats.org/drawingml/2006/main">
              <a:ext uri="{FF2B5EF4-FFF2-40B4-BE49-F238E27FC236}">
                <a16:creationId xmlns:a16="http://schemas.microsoft.com/office/drawing/2014/main" id="{D78F532C-8378-4FD4-BA28-0C012DCD4B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800475"/>
            <a:ext cx="11049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6DCE5"/>
            </a:solidFill>
            <a:prstDash val="solid"/>
          </a:ln>
        </p:spPr>
      </p:sp>
      <p:sp>
        <p:nvSpPr>
          <p:cNvPr id="14" name="dimension-0">
            <a:extLst xmlns:a="http://schemas.openxmlformats.org/drawingml/2006/main">
              <a:ext uri="{FF2B5EF4-FFF2-40B4-BE49-F238E27FC236}">
                <a16:creationId xmlns:a16="http://schemas.microsoft.com/office/drawing/2014/main" id="{58DE53EE-C2B2-4118-8930-4EB9142250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067175"/>
            <a:ext cx="3429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325" b="1">
                <a:solidFill>
                  <a:srgbClr val="1E4FA8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2325" b="1">
                <a:solidFill>
                  <a:srgbClr val="1E4FA8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2325" b="1">
                <a:solidFill>
                  <a:srgbClr val="1E4FA8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2325" b="1">
                <a:solidFill>
                  <a:srgbClr val="1E4FA8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2325" b="1">
                <a:solidFill>
                  <a:srgbClr val="1E4FA8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2325" b="1">
                <a:solidFill>
                  <a:srgbClr val="1E4FA8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2325" b="1">
                <a:solidFill>
                  <a:srgbClr val="1E4FA8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2325" b="1">
                <a:solidFill>
                  <a:srgbClr val="1E4FA8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2325" b="1">
                <a:solidFill>
                  <a:srgbClr val="1E4FA8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2325" b="1">
                <a:solidFill>
                  <a:srgbClr val="1E4FA8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defRPr sz="2325" b="1">
                <a:solidFill>
                  <a:srgbClr val="1E4FA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325" b="1">
                <a:solidFill>
                  <a:srgbClr val="1E4FA8"/>
                </a:solidFill>
                <a:latin typeface="Microsoft YaHei"/>
                <a:ea typeface="Microsoft YaHei"/>
                <a:cs typeface="Microsoft YaHei"/>
              </a:rPr>
              <a:t>司法独立</a:t>
            </a:r>
          </a:p>
        </p:txBody>
      </p:sp>
      <p:sp>
        <p:nvSpPr>
          <p:cNvPr id="15" name="dimension-1">
            <a:extLst xmlns:a="http://schemas.openxmlformats.org/drawingml/2006/main">
              <a:ext uri="{FF2B5EF4-FFF2-40B4-BE49-F238E27FC236}">
                <a16:creationId xmlns:a16="http://schemas.microsoft.com/office/drawing/2014/main" id="{FE7D69CC-8007-43B2-AB04-3FC92D1D80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81500" y="4067175"/>
            <a:ext cx="3429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325" b="1">
                <a:solidFill>
                  <a:srgbClr val="1E4FA8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2325" b="1">
                <a:solidFill>
                  <a:srgbClr val="1E4FA8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2325" b="1">
                <a:solidFill>
                  <a:srgbClr val="1E4FA8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2325" b="1">
                <a:solidFill>
                  <a:srgbClr val="1E4FA8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2325" b="1">
                <a:solidFill>
                  <a:srgbClr val="1E4FA8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2325" b="1">
                <a:solidFill>
                  <a:srgbClr val="1E4FA8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2325" b="1">
                <a:solidFill>
                  <a:srgbClr val="1E4FA8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2325" b="1">
                <a:solidFill>
                  <a:srgbClr val="1E4FA8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2325" b="1">
                <a:solidFill>
                  <a:srgbClr val="1E4FA8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2325" b="1">
                <a:solidFill>
                  <a:srgbClr val="1E4FA8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defRPr sz="2325" b="1">
                <a:solidFill>
                  <a:srgbClr val="1E4FA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325" b="1">
                <a:solidFill>
                  <a:srgbClr val="1E4FA8"/>
                </a:solidFill>
                <a:latin typeface="Microsoft YaHei"/>
                <a:ea typeface="Microsoft YaHei"/>
                <a:cs typeface="Microsoft YaHei"/>
              </a:rPr>
              <a:t>媒体多元</a:t>
            </a:r>
          </a:p>
        </p:txBody>
      </p:sp>
      <p:sp>
        <p:nvSpPr>
          <p:cNvPr id="16" name="dimension-2">
            <a:extLst xmlns:a="http://schemas.openxmlformats.org/drawingml/2006/main">
              <a:ext uri="{FF2B5EF4-FFF2-40B4-BE49-F238E27FC236}">
                <a16:creationId xmlns:a16="http://schemas.microsoft.com/office/drawing/2014/main" id="{422E0368-F004-4E90-AAAA-0CF692AA88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067175"/>
            <a:ext cx="3429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325" b="1">
                <a:solidFill>
                  <a:srgbClr val="1E4FA8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2325" b="1">
                <a:solidFill>
                  <a:srgbClr val="1E4FA8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2325" b="1">
                <a:solidFill>
                  <a:srgbClr val="1E4FA8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2325" b="1">
                <a:solidFill>
                  <a:srgbClr val="1E4FA8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2325" b="1">
                <a:solidFill>
                  <a:srgbClr val="1E4FA8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2325" b="1">
                <a:solidFill>
                  <a:srgbClr val="1E4FA8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2325" b="1">
                <a:solidFill>
                  <a:srgbClr val="1E4FA8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2325" b="1">
                <a:solidFill>
                  <a:srgbClr val="1E4FA8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2325" b="1">
                <a:solidFill>
                  <a:srgbClr val="1E4FA8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2325" b="1">
                <a:solidFill>
                  <a:srgbClr val="1E4FA8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defRPr sz="2325" b="1">
                <a:solidFill>
                  <a:srgbClr val="1E4FA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325" b="1">
                <a:solidFill>
                  <a:srgbClr val="1E4FA8"/>
                </a:solidFill>
                <a:latin typeface="Microsoft YaHei"/>
                <a:ea typeface="Microsoft YaHei"/>
                <a:cs typeface="Microsoft YaHei"/>
              </a:rPr>
              <a:t>有效竞争</a:t>
            </a:r>
          </a:p>
        </p:txBody>
      </p:sp>
      <p:sp>
        <p:nvSpPr>
          <p:cNvPr id="17" name="horizontal">
            <a:extLst xmlns:a="http://schemas.openxmlformats.org/drawingml/2006/main">
              <a:ext uri="{FF2B5EF4-FFF2-40B4-BE49-F238E27FC236}">
                <a16:creationId xmlns:a16="http://schemas.microsoft.com/office/drawing/2014/main" id="{2D03C0CC-B6EC-4B2B-9A18-5537F5A00B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819650"/>
            <a:ext cx="5095875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1800" b="0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1800" b="0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1800" b="0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1800" b="0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1800" b="0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1800" b="0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1800" b="0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1800" b="0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1800" b="0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0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rPr>
              <a:t>横向问责</a:t>
            </a:r>
          </a:p>
          <a:p xmlns:a="http://schemas.openxmlformats.org/drawingml/2006/main">
            <a:pPr algn="l">
              <a:defRPr sz="1800" b="0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0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rPr>
              <a:t>机构之间的监督</a:t>
            </a:r>
          </a:p>
        </p:txBody>
      </p:sp>
      <p:sp>
        <p:nvSpPr>
          <p:cNvPr id="18" name="vertical">
            <a:extLst xmlns:a="http://schemas.openxmlformats.org/drawingml/2006/main">
              <a:ext uri="{FF2B5EF4-FFF2-40B4-BE49-F238E27FC236}">
                <a16:creationId xmlns:a16="http://schemas.microsoft.com/office/drawing/2014/main" id="{8C22CC80-AFB4-4805-88E9-30D2D0FC1E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4819650"/>
            <a:ext cx="50482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1800" b="0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1800" b="0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1800" b="0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1800" b="0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1800" b="0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1800" b="0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1800" b="0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1800" b="0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1800" b="0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0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rPr>
              <a:t>纵向问责</a:t>
            </a:r>
          </a:p>
          <a:p xmlns:a="http://schemas.openxmlformats.org/drawingml/2006/main">
            <a:pPr algn="l">
              <a:defRPr sz="1800" b="0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0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rPr>
              <a:t>选民通过选举约束执政者</a:t>
            </a:r>
          </a:p>
        </p:txBody>
      </p:sp>
      <p:sp>
        <p:nvSpPr>
          <p:cNvPr id="19" name="legal-distinction">
            <a:extLst xmlns:a="http://schemas.openxmlformats.org/drawingml/2006/main">
              <a:ext uri="{FF2B5EF4-FFF2-40B4-BE49-F238E27FC236}">
                <a16:creationId xmlns:a16="http://schemas.microsoft.com/office/drawing/2014/main" id="{D683FE71-C801-4E40-BA10-913CBDDCDD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5715000"/>
            <a:ext cx="11049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4A5568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1800" b="0">
                <a:solidFill>
                  <a:srgbClr val="4A5568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1800" b="0">
                <a:solidFill>
                  <a:srgbClr val="4A5568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1800" b="0">
                <a:solidFill>
                  <a:srgbClr val="4A5568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1800" b="0">
                <a:solidFill>
                  <a:srgbClr val="4A5568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1800" b="0">
                <a:solidFill>
                  <a:srgbClr val="4A5568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1800" b="0">
                <a:solidFill>
                  <a:srgbClr val="4A5568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1800" b="0">
                <a:solidFill>
                  <a:srgbClr val="4A5568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1800" b="0">
                <a:solidFill>
                  <a:srgbClr val="4A5568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1800" b="0">
                <a:solidFill>
                  <a:srgbClr val="4A5568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4A55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0">
                <a:solidFill>
                  <a:srgbClr val="4A5568"/>
                </a:solidFill>
                <a:latin typeface="Microsoft YaHei"/>
                <a:ea typeface="Microsoft YaHei"/>
                <a:cs typeface="Microsoft YaHei"/>
              </a:rPr>
              <a:t>议会表决通过 ≠ 符合宪法与欧盟法</a:t>
            </a:r>
          </a:p>
        </p:txBody>
      </p:sp>
    </p:spTree>
    <p:extLst>
      <p:ext uri="{BB962C8B-B14F-4D97-AF65-F5344CB8AC3E}">
        <p14:creationId xmlns:p14="http://schemas.microsoft.com/office/powerpoint/2010/main" val="1761937850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cxnSp>
        <p:nvCxn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463F163-A7FB-45B9-A467-0B44B42EBFED}"/>
              </a:ext>
            </a:extLst>
          </p:cNvPr>
          <p:cNvCxnSpPr>
            <a:stCxn xmlns:a="http://schemas.openxmlformats.org/drawingml/2006/main" id="14" idx="3"/>
            <a:endCxn xmlns:a="http://schemas.openxmlformats.org/drawingml/2006/main" id="17" idx="1"/>
          </p:cNvCxnSpPr>
          <p:nvPr/>
        </p:nvCxnSpPr>
        <p:spPr>
          <a:xfrm xmlns:a="http://schemas.openxmlformats.org/drawingml/2006/main">
            <a:off x="8705850" y="2647950"/>
            <a:ext cx="438150" cy="0"/>
          </a:xfrm>
          <a:prstGeom xmlns:a="http://schemas.openxmlformats.org/drawingml/2006/main" prst="straightConnector1">
            <a:avLst/>
          </a:prstGeom>
          <a:ln xmlns:a="http://schemas.openxmlformats.org/drawingml/2006/main" w="17145">
            <a:solidFill>
              <a:srgbClr val="3D7BD9"/>
            </a:solidFill>
            <a:tailEnd type="triangle" w="sm" len="sm"/>
          </a:ln>
        </p:spPr>
      </p:cxnSp>
      <p:cxnSp>
        <p:nvCxn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AA7DE2E-E3F3-4F82-8757-C4F23CC2F183}"/>
              </a:ext>
            </a:extLst>
          </p:cNvPr>
          <p:cNvCxnSpPr>
            <a:stCxn xmlns:a="http://schemas.openxmlformats.org/drawingml/2006/main" id="11" idx="3"/>
            <a:endCxn xmlns:a="http://schemas.openxmlformats.org/drawingml/2006/main" id="14" idx="1"/>
          </p:cNvCxnSpPr>
          <p:nvPr/>
        </p:nvCxnSpPr>
        <p:spPr>
          <a:xfrm xmlns:a="http://schemas.openxmlformats.org/drawingml/2006/main">
            <a:off x="5848350" y="2647950"/>
            <a:ext cx="438150" cy="0"/>
          </a:xfrm>
          <a:prstGeom xmlns:a="http://schemas.openxmlformats.org/drawingml/2006/main" prst="straightConnector1">
            <a:avLst/>
          </a:prstGeom>
          <a:ln xmlns:a="http://schemas.openxmlformats.org/drawingml/2006/main" w="17145">
            <a:solidFill>
              <a:srgbClr val="3D7BD9"/>
            </a:solidFill>
            <a:tailEnd type="triangle" w="sm" len="sm"/>
          </a:ln>
        </p:spPr>
      </p:cxnSp>
      <p:cxnSp>
        <p:nvCxn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83448FB-1F7A-40A4-BE86-3E8B53B8B66B}"/>
              </a:ext>
            </a:extLst>
          </p:cNvPr>
          <p:cNvCxnSpPr>
            <a:stCxn xmlns:a="http://schemas.openxmlformats.org/drawingml/2006/main" id="8" idx="3"/>
            <a:endCxn xmlns:a="http://schemas.openxmlformats.org/drawingml/2006/main" id="11" idx="1"/>
          </p:cNvCxnSpPr>
          <p:nvPr/>
        </p:nvCxnSpPr>
        <p:spPr>
          <a:xfrm xmlns:a="http://schemas.openxmlformats.org/drawingml/2006/main">
            <a:off x="2990850" y="2647950"/>
            <a:ext cx="438150" cy="0"/>
          </a:xfrm>
          <a:prstGeom xmlns:a="http://schemas.openxmlformats.org/drawingml/2006/main" prst="straightConnector1">
            <a:avLst/>
          </a:prstGeom>
          <a:ln xmlns:a="http://schemas.openxmlformats.org/drawingml/2006/main" w="17145">
            <a:solidFill>
              <a:srgbClr val="3D7BD9"/>
            </a:solidFill>
            <a:tailEnd type="triangle" w="sm" len="sm"/>
          </a:ln>
        </p:spPr>
      </p:cxnSp>
      <p:sp>
        <p:nvSpPr>
          <p:cNvPr id="28" name="section">
            <a:extLst xmlns:a="http://schemas.openxmlformats.org/drawingml/2006/main">
              <a:ext uri="{FF2B5EF4-FFF2-40B4-BE49-F238E27FC236}">
                <a16:creationId xmlns:a16="http://schemas.microsoft.com/office/drawing/2014/main" id="{DE1EAAD9-9064-49A7-948F-EAEFC6C755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523875"/>
            <a:ext cx="11049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3D7BD9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1275" b="0">
                <a:solidFill>
                  <a:srgbClr val="3D7BD9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1275" b="0">
                <a:solidFill>
                  <a:srgbClr val="3D7BD9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1275" b="0">
                <a:solidFill>
                  <a:srgbClr val="3D7BD9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1275" b="0">
                <a:solidFill>
                  <a:srgbClr val="3D7BD9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1275" b="0">
                <a:solidFill>
                  <a:srgbClr val="3D7BD9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1275" b="0">
                <a:solidFill>
                  <a:srgbClr val="3D7BD9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1275" b="0">
                <a:solidFill>
                  <a:srgbClr val="3D7BD9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1275" b="0">
                <a:solidFill>
                  <a:srgbClr val="3D7BD9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1275" b="0">
                <a:solidFill>
                  <a:srgbClr val="3D7BD9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defRPr sz="1275" b="0">
                <a:solidFill>
                  <a:srgbClr val="3D7BD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3D7BD9"/>
                </a:solidFill>
                <a:latin typeface="Microsoft YaHei"/>
                <a:ea typeface="Microsoft YaHei"/>
                <a:cs typeface="Microsoft YaHei"/>
              </a:rPr>
              <a:t>分析框架</a:t>
            </a:r>
          </a:p>
        </p:txBody>
      </p:sp>
      <p:sp>
        <p:nvSpPr>
          <p:cNvPr id="2" name="slide-title">
            <a:extLst xmlns:a="http://schemas.openxmlformats.org/drawingml/2006/main">
              <a:ext uri="{FF2B5EF4-FFF2-40B4-BE49-F238E27FC236}">
                <a16:creationId xmlns:a16="http://schemas.microsoft.com/office/drawing/2014/main" id="{9D25BDBD-EF1C-41D4-95A5-06B90AA4A3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895350"/>
            <a:ext cx="11049000" cy="542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000" b="1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3000" b="1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3000" b="1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3000" b="1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3000" b="1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3000" b="1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3000" b="1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3000" b="1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3000" b="1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3000" b="1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defRPr sz="3000" b="1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000" b="1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rPr>
              <a:t>议会权力如何改变竞争条件</a:t>
            </a:r>
          </a:p>
        </p:txBody>
      </p:sp>
      <p:sp>
        <p:nvSpPr>
          <p:cNvPr id="3" name="divider">
            <a:extLst xmlns:a="http://schemas.openxmlformats.org/drawingml/2006/main">
              <a:ext uri="{FF2B5EF4-FFF2-40B4-BE49-F238E27FC236}">
                <a16:creationId xmlns:a16="http://schemas.microsoft.com/office/drawing/2014/main" id="{E4B2CD06-3053-4586-A9FF-82B62ADB3C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514475"/>
            <a:ext cx="11049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6DCE5"/>
            </a:solidFill>
            <a:prstDash val="solid"/>
          </a:ln>
        </p:spPr>
      </p:sp>
      <p:sp>
        <p:nvSpPr>
          <p:cNvPr id="4" name="source">
            <a:extLst xmlns:a="http://schemas.openxmlformats.org/drawingml/2006/main">
              <a:ext uri="{FF2B5EF4-FFF2-40B4-BE49-F238E27FC236}">
                <a16:creationId xmlns:a16="http://schemas.microsoft.com/office/drawing/2014/main" id="{230E9153-3A18-4FE6-ACB9-B2F329CF60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086475"/>
            <a:ext cx="10572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50" b="0">
                <a:solidFill>
                  <a:srgbClr val="4A5568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1050" b="0">
                <a:solidFill>
                  <a:srgbClr val="4A5568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1050" b="0">
                <a:solidFill>
                  <a:srgbClr val="4A5568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1050" b="0">
                <a:solidFill>
                  <a:srgbClr val="4A5568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1050" b="0">
                <a:solidFill>
                  <a:srgbClr val="4A5568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1050" b="0">
                <a:solidFill>
                  <a:srgbClr val="4A5568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1050" b="0">
                <a:solidFill>
                  <a:srgbClr val="4A5568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1050" b="0">
                <a:solidFill>
                  <a:srgbClr val="4A5568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1050" b="0">
                <a:solidFill>
                  <a:srgbClr val="4A5568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1050" b="0">
                <a:solidFill>
                  <a:srgbClr val="4A5568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defRPr sz="1050" b="0">
                <a:solidFill>
                  <a:srgbClr val="4A55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0">
                <a:solidFill>
                  <a:srgbClr val="4A5568"/>
                </a:solidFill>
                <a:latin typeface="Microsoft YaHei"/>
                <a:ea typeface="Microsoft YaHei"/>
                <a:cs typeface="Microsoft YaHei"/>
              </a:rPr>
              <a:t>机制依据：Bermeo 2016；Scheppele 2018；欧盟约束参见Kelemen 2020</a:t>
            </a:r>
          </a:p>
        </p:txBody>
      </p:sp>
      <p:sp>
        <p:nvSpPr>
          <p:cNvPr id="5" name="footer">
            <a:extLst xmlns:a="http://schemas.openxmlformats.org/drawingml/2006/main">
              <a:ext uri="{FF2B5EF4-FFF2-40B4-BE49-F238E27FC236}">
                <a16:creationId xmlns:a16="http://schemas.microsoft.com/office/drawing/2014/main" id="{F124DB3A-95E0-416B-B15F-55678C3672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19850"/>
            <a:ext cx="6667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50" b="0">
                <a:solidFill>
                  <a:srgbClr val="8B97A8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1050" b="0">
                <a:solidFill>
                  <a:srgbClr val="8B97A8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1050" b="0">
                <a:solidFill>
                  <a:srgbClr val="8B97A8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1050" b="0">
                <a:solidFill>
                  <a:srgbClr val="8B97A8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1050" b="0">
                <a:solidFill>
                  <a:srgbClr val="8B97A8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1050" b="0">
                <a:solidFill>
                  <a:srgbClr val="8B97A8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1050" b="0">
                <a:solidFill>
                  <a:srgbClr val="8B97A8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1050" b="0">
                <a:solidFill>
                  <a:srgbClr val="8B97A8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1050" b="0">
                <a:solidFill>
                  <a:srgbClr val="8B97A8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1050" b="0">
                <a:solidFill>
                  <a:srgbClr val="8B97A8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defRPr sz="1050" b="0">
                <a:solidFill>
                  <a:srgbClr val="8B97A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0">
                <a:solidFill>
                  <a:srgbClr val="8B97A8"/>
                </a:solidFill>
                <a:latin typeface="Microsoft YaHei"/>
                <a:ea typeface="Microsoft YaHei"/>
                <a:cs typeface="Microsoft YaHei"/>
              </a:rPr>
              <a:t>比较政治学研究  期中课堂报告</a:t>
            </a:r>
          </a:p>
        </p:txBody>
      </p:sp>
      <p:sp>
        <p:nvSpPr>
          <p:cNvPr id="6" name="page">
            <a:extLst xmlns:a="http://schemas.openxmlformats.org/drawingml/2006/main">
              <a:ext uri="{FF2B5EF4-FFF2-40B4-BE49-F238E27FC236}">
                <a16:creationId xmlns:a16="http://schemas.microsoft.com/office/drawing/2014/main" id="{E4B9CDA1-4001-49AB-B51E-6CA13C21A2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0" y="6419850"/>
            <a:ext cx="1047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050" b="0">
                <a:solidFill>
                  <a:srgbClr val="8B97A8"/>
                </a:solidFill>
                <a:latin typeface="Microsoft YaHei"/>
                <a:ea typeface="Microsoft YaHei"/>
                <a:cs typeface="Microsoft YaHei"/>
              </a:defRPr>
            </a:defPPr>
            <a:lvl1pPr algn="r">
              <a:defRPr sz="1050" b="0">
                <a:solidFill>
                  <a:srgbClr val="8B97A8"/>
                </a:solidFill>
                <a:latin typeface="Microsoft YaHei"/>
                <a:ea typeface="Microsoft YaHei"/>
                <a:cs typeface="Microsoft YaHei"/>
              </a:defRPr>
            </a:lvl1pPr>
            <a:lvl2pPr algn="r">
              <a:defRPr sz="1050" b="0">
                <a:solidFill>
                  <a:srgbClr val="8B97A8"/>
                </a:solidFill>
                <a:latin typeface="Microsoft YaHei"/>
                <a:ea typeface="Microsoft YaHei"/>
                <a:cs typeface="Microsoft YaHei"/>
              </a:defRPr>
            </a:lvl2pPr>
            <a:lvl3pPr algn="r">
              <a:defRPr sz="1050" b="0">
                <a:solidFill>
                  <a:srgbClr val="8B97A8"/>
                </a:solidFill>
                <a:latin typeface="Microsoft YaHei"/>
                <a:ea typeface="Microsoft YaHei"/>
                <a:cs typeface="Microsoft YaHei"/>
              </a:defRPr>
            </a:lvl3pPr>
            <a:lvl4pPr algn="r">
              <a:defRPr sz="1050" b="0">
                <a:solidFill>
                  <a:srgbClr val="8B97A8"/>
                </a:solidFill>
                <a:latin typeface="Microsoft YaHei"/>
                <a:ea typeface="Microsoft YaHei"/>
                <a:cs typeface="Microsoft YaHei"/>
              </a:defRPr>
            </a:lvl4pPr>
            <a:lvl5pPr algn="r">
              <a:defRPr sz="1050" b="0">
                <a:solidFill>
                  <a:srgbClr val="8B97A8"/>
                </a:solidFill>
                <a:latin typeface="Microsoft YaHei"/>
                <a:ea typeface="Microsoft YaHei"/>
                <a:cs typeface="Microsoft YaHei"/>
              </a:defRPr>
            </a:lvl5pPr>
            <a:lvl6pPr algn="r">
              <a:defRPr sz="1050" b="0">
                <a:solidFill>
                  <a:srgbClr val="8B97A8"/>
                </a:solidFill>
                <a:latin typeface="Microsoft YaHei"/>
                <a:ea typeface="Microsoft YaHei"/>
                <a:cs typeface="Microsoft YaHei"/>
              </a:defRPr>
            </a:lvl6pPr>
            <a:lvl7pPr algn="r">
              <a:defRPr sz="1050" b="0">
                <a:solidFill>
                  <a:srgbClr val="8B97A8"/>
                </a:solidFill>
                <a:latin typeface="Microsoft YaHei"/>
                <a:ea typeface="Microsoft YaHei"/>
                <a:cs typeface="Microsoft YaHei"/>
              </a:defRPr>
            </a:lvl7pPr>
            <a:lvl8pPr algn="r">
              <a:defRPr sz="1050" b="0">
                <a:solidFill>
                  <a:srgbClr val="8B97A8"/>
                </a:solidFill>
                <a:latin typeface="Microsoft YaHei"/>
                <a:ea typeface="Microsoft YaHei"/>
                <a:cs typeface="Microsoft YaHei"/>
              </a:defRPr>
            </a:lvl8pPr>
            <a:lvl9pPr algn="r">
              <a:defRPr sz="1050" b="0">
                <a:solidFill>
                  <a:srgbClr val="8B97A8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r">
              <a:defRPr sz="1050" b="0">
                <a:solidFill>
                  <a:srgbClr val="8B97A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0">
                <a:solidFill>
                  <a:srgbClr val="8B97A8"/>
                </a:solidFill>
                <a:latin typeface="Microsoft YaHei"/>
                <a:ea typeface="Microsoft YaHei"/>
                <a:cs typeface="Microsoft YaHei"/>
              </a:rPr>
              <a:t>04 / 10</a:t>
            </a:r>
          </a:p>
        </p:txBody>
      </p:sp>
      <p:sp>
        <p:nvSpPr>
          <p:cNvPr id="7" name="stage-no-0">
            <a:extLst xmlns:a="http://schemas.openxmlformats.org/drawingml/2006/main">
              <a:ext uri="{FF2B5EF4-FFF2-40B4-BE49-F238E27FC236}">
                <a16:creationId xmlns:a16="http://schemas.microsoft.com/office/drawing/2014/main" id="{4266AF8A-9898-4D9E-AF31-AD0E07A21B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971675"/>
            <a:ext cx="2095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500" b="0">
                <a:solidFill>
                  <a:srgbClr val="3D7BD9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1500" b="0">
                <a:solidFill>
                  <a:srgbClr val="3D7BD9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1500" b="0">
                <a:solidFill>
                  <a:srgbClr val="3D7BD9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1500" b="0">
                <a:solidFill>
                  <a:srgbClr val="3D7BD9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1500" b="0">
                <a:solidFill>
                  <a:srgbClr val="3D7BD9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1500" b="0">
                <a:solidFill>
                  <a:srgbClr val="3D7BD9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1500" b="0">
                <a:solidFill>
                  <a:srgbClr val="3D7BD9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1500" b="0">
                <a:solidFill>
                  <a:srgbClr val="3D7BD9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1500" b="0">
                <a:solidFill>
                  <a:srgbClr val="3D7BD9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1500" b="0">
                <a:solidFill>
                  <a:srgbClr val="3D7BD9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defRPr sz="1500" b="0">
                <a:solidFill>
                  <a:srgbClr val="3D7BD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0">
                <a:solidFill>
                  <a:srgbClr val="3D7BD9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8" name="stage-0">
            <a:extLst xmlns:a="http://schemas.openxmlformats.org/drawingml/2006/main">
              <a:ext uri="{FF2B5EF4-FFF2-40B4-BE49-F238E27FC236}">
                <a16:creationId xmlns:a16="http://schemas.microsoft.com/office/drawing/2014/main" id="{0D0A7DDD-FBFD-4101-88D2-FCAA8364BE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409825"/>
            <a:ext cx="24193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75" b="1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2175" b="1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2175" b="1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2175" b="1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2175" b="1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2175" b="1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2175" b="1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2175" b="1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2175" b="1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2175" b="1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defRPr sz="2175" b="1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75" b="1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rPr>
              <a:t>选举胜利</a:t>
            </a:r>
          </a:p>
        </p:txBody>
      </p:sp>
      <p:sp>
        <p:nvSpPr>
          <p:cNvPr id="9" name="stage-desc-0">
            <a:extLst xmlns:a="http://schemas.openxmlformats.org/drawingml/2006/main">
              <a:ext uri="{FF2B5EF4-FFF2-40B4-BE49-F238E27FC236}">
                <a16:creationId xmlns:a16="http://schemas.microsoft.com/office/drawing/2014/main" id="{CE8EEC05-E5A6-4AEE-99A6-CCF3EA847A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105150"/>
            <a:ext cx="24193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725" b="0">
                <a:solidFill>
                  <a:srgbClr val="4A5568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1725" b="0">
                <a:solidFill>
                  <a:srgbClr val="4A5568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1725" b="0">
                <a:solidFill>
                  <a:srgbClr val="4A5568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1725" b="0">
                <a:solidFill>
                  <a:srgbClr val="4A5568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1725" b="0">
                <a:solidFill>
                  <a:srgbClr val="4A5568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1725" b="0">
                <a:solidFill>
                  <a:srgbClr val="4A5568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1725" b="0">
                <a:solidFill>
                  <a:srgbClr val="4A5568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1725" b="0">
                <a:solidFill>
                  <a:srgbClr val="4A5568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1725" b="0">
                <a:solidFill>
                  <a:srgbClr val="4A5568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1725" b="0">
                <a:solidFill>
                  <a:srgbClr val="4A5568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defRPr sz="1725" b="0">
                <a:solidFill>
                  <a:srgbClr val="4A55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0">
                <a:solidFill>
                  <a:srgbClr val="4A5568"/>
                </a:solidFill>
                <a:latin typeface="Microsoft YaHei"/>
                <a:ea typeface="Microsoft YaHei"/>
                <a:cs typeface="Microsoft YaHei"/>
              </a:rPr>
              <a:t>获得执政授权</a:t>
            </a:r>
          </a:p>
        </p:txBody>
      </p:sp>
      <p:sp>
        <p:nvSpPr>
          <p:cNvPr id="10" name="stage-no-1">
            <a:extLst xmlns:a="http://schemas.openxmlformats.org/drawingml/2006/main">
              <a:ext uri="{FF2B5EF4-FFF2-40B4-BE49-F238E27FC236}">
                <a16:creationId xmlns:a16="http://schemas.microsoft.com/office/drawing/2014/main" id="{94B7E5FB-0F51-4884-93CA-6131FB3255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0" y="1971675"/>
            <a:ext cx="2095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500" b="0">
                <a:solidFill>
                  <a:srgbClr val="3D7BD9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1500" b="0">
                <a:solidFill>
                  <a:srgbClr val="3D7BD9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1500" b="0">
                <a:solidFill>
                  <a:srgbClr val="3D7BD9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1500" b="0">
                <a:solidFill>
                  <a:srgbClr val="3D7BD9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1500" b="0">
                <a:solidFill>
                  <a:srgbClr val="3D7BD9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1500" b="0">
                <a:solidFill>
                  <a:srgbClr val="3D7BD9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1500" b="0">
                <a:solidFill>
                  <a:srgbClr val="3D7BD9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1500" b="0">
                <a:solidFill>
                  <a:srgbClr val="3D7BD9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1500" b="0">
                <a:solidFill>
                  <a:srgbClr val="3D7BD9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1500" b="0">
                <a:solidFill>
                  <a:srgbClr val="3D7BD9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defRPr sz="1500" b="0">
                <a:solidFill>
                  <a:srgbClr val="3D7BD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0">
                <a:solidFill>
                  <a:srgbClr val="3D7BD9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1" name="stage-1">
            <a:extLst xmlns:a="http://schemas.openxmlformats.org/drawingml/2006/main">
              <a:ext uri="{FF2B5EF4-FFF2-40B4-BE49-F238E27FC236}">
                <a16:creationId xmlns:a16="http://schemas.microsoft.com/office/drawing/2014/main" id="{D411802D-3A10-44F8-B347-A0A7CE9EB7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0" y="2409825"/>
            <a:ext cx="24193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75" b="1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2175" b="1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2175" b="1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2175" b="1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2175" b="1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2175" b="1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2175" b="1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2175" b="1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2175" b="1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2175" b="1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defRPr sz="2175" b="1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75" b="1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rPr>
              <a:t>议会控制</a:t>
            </a:r>
          </a:p>
        </p:txBody>
      </p:sp>
      <p:sp>
        <p:nvSpPr>
          <p:cNvPr id="12" name="stage-desc-1">
            <a:extLst xmlns:a="http://schemas.openxmlformats.org/drawingml/2006/main">
              <a:ext uri="{FF2B5EF4-FFF2-40B4-BE49-F238E27FC236}">
                <a16:creationId xmlns:a16="http://schemas.microsoft.com/office/drawing/2014/main" id="{94DB0C70-ADFE-4442-BF53-A361D69312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0" y="3105150"/>
            <a:ext cx="24193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725" b="0">
                <a:solidFill>
                  <a:srgbClr val="4A5568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1725" b="0">
                <a:solidFill>
                  <a:srgbClr val="4A5568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1725" b="0">
                <a:solidFill>
                  <a:srgbClr val="4A5568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1725" b="0">
                <a:solidFill>
                  <a:srgbClr val="4A5568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1725" b="0">
                <a:solidFill>
                  <a:srgbClr val="4A5568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1725" b="0">
                <a:solidFill>
                  <a:srgbClr val="4A5568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1725" b="0">
                <a:solidFill>
                  <a:srgbClr val="4A5568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1725" b="0">
                <a:solidFill>
                  <a:srgbClr val="4A5568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1725" b="0">
                <a:solidFill>
                  <a:srgbClr val="4A5568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1725" b="0">
                <a:solidFill>
                  <a:srgbClr val="4A5568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defRPr sz="1725" b="0">
                <a:solidFill>
                  <a:srgbClr val="4A55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0">
                <a:solidFill>
                  <a:srgbClr val="4A5568"/>
                </a:solidFill>
                <a:latin typeface="Microsoft YaHei"/>
                <a:ea typeface="Microsoft YaHei"/>
                <a:cs typeface="Microsoft YaHei"/>
              </a:rPr>
              <a:t>修宪权与普通立法权</a:t>
            </a:r>
          </a:p>
        </p:txBody>
      </p:sp>
      <p:sp>
        <p:nvSpPr>
          <p:cNvPr id="13" name="stage-no-2">
            <a:extLst xmlns:a="http://schemas.openxmlformats.org/drawingml/2006/main">
              <a:ext uri="{FF2B5EF4-FFF2-40B4-BE49-F238E27FC236}">
                <a16:creationId xmlns:a16="http://schemas.microsoft.com/office/drawing/2014/main" id="{7F1E3318-8030-4B52-91B6-AC99F39BAD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1971675"/>
            <a:ext cx="2095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500" b="0">
                <a:solidFill>
                  <a:srgbClr val="3D7BD9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1500" b="0">
                <a:solidFill>
                  <a:srgbClr val="3D7BD9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1500" b="0">
                <a:solidFill>
                  <a:srgbClr val="3D7BD9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1500" b="0">
                <a:solidFill>
                  <a:srgbClr val="3D7BD9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1500" b="0">
                <a:solidFill>
                  <a:srgbClr val="3D7BD9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1500" b="0">
                <a:solidFill>
                  <a:srgbClr val="3D7BD9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1500" b="0">
                <a:solidFill>
                  <a:srgbClr val="3D7BD9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1500" b="0">
                <a:solidFill>
                  <a:srgbClr val="3D7BD9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1500" b="0">
                <a:solidFill>
                  <a:srgbClr val="3D7BD9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1500" b="0">
                <a:solidFill>
                  <a:srgbClr val="3D7BD9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defRPr sz="1500" b="0">
                <a:solidFill>
                  <a:srgbClr val="3D7BD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0">
                <a:solidFill>
                  <a:srgbClr val="3D7BD9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4" name="stage-2">
            <a:extLst xmlns:a="http://schemas.openxmlformats.org/drawingml/2006/main">
              <a:ext uri="{FF2B5EF4-FFF2-40B4-BE49-F238E27FC236}">
                <a16:creationId xmlns:a16="http://schemas.microsoft.com/office/drawing/2014/main" id="{434AC043-B53E-477F-B6A5-4D56FBB9DA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09825"/>
            <a:ext cx="24193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75" b="1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2175" b="1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2175" b="1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2175" b="1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2175" b="1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2175" b="1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2175" b="1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2175" b="1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2175" b="1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2175" b="1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defRPr sz="2175" b="1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75" b="1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rPr>
              <a:t>制衡机构改造</a:t>
            </a:r>
          </a:p>
        </p:txBody>
      </p:sp>
      <p:sp>
        <p:nvSpPr>
          <p:cNvPr id="15" name="stage-desc-2">
            <a:extLst xmlns:a="http://schemas.openxmlformats.org/drawingml/2006/main">
              <a:ext uri="{FF2B5EF4-FFF2-40B4-BE49-F238E27FC236}">
                <a16:creationId xmlns:a16="http://schemas.microsoft.com/office/drawing/2014/main" id="{98BD1717-A970-4759-B78E-8495134F14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105150"/>
            <a:ext cx="24193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725" b="0">
                <a:solidFill>
                  <a:srgbClr val="4A5568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1725" b="0">
                <a:solidFill>
                  <a:srgbClr val="4A5568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1725" b="0">
                <a:solidFill>
                  <a:srgbClr val="4A5568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1725" b="0">
                <a:solidFill>
                  <a:srgbClr val="4A5568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1725" b="0">
                <a:solidFill>
                  <a:srgbClr val="4A5568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1725" b="0">
                <a:solidFill>
                  <a:srgbClr val="4A5568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1725" b="0">
                <a:solidFill>
                  <a:srgbClr val="4A5568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1725" b="0">
                <a:solidFill>
                  <a:srgbClr val="4A5568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1725" b="0">
                <a:solidFill>
                  <a:srgbClr val="4A5568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1725" b="0">
                <a:solidFill>
                  <a:srgbClr val="4A5568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defRPr sz="1725" b="0">
                <a:solidFill>
                  <a:srgbClr val="4A55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0">
                <a:solidFill>
                  <a:srgbClr val="4A5568"/>
                </a:solidFill>
                <a:latin typeface="Microsoft YaHei"/>
                <a:ea typeface="Microsoft YaHei"/>
                <a:cs typeface="Microsoft YaHei"/>
              </a:rPr>
              <a:t>干预法院与媒体</a:t>
            </a:r>
          </a:p>
        </p:txBody>
      </p:sp>
      <p:sp>
        <p:nvSpPr>
          <p:cNvPr id="16" name="stage-no-3">
            <a:extLst xmlns:a="http://schemas.openxmlformats.org/drawingml/2006/main">
              <a:ext uri="{FF2B5EF4-FFF2-40B4-BE49-F238E27FC236}">
                <a16:creationId xmlns:a16="http://schemas.microsoft.com/office/drawing/2014/main" id="{EDAA8B37-3DE0-43AB-BE02-BB0F5D92E6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0" y="1971675"/>
            <a:ext cx="2095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500" b="0">
                <a:solidFill>
                  <a:srgbClr val="3D7BD9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1500" b="0">
                <a:solidFill>
                  <a:srgbClr val="3D7BD9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1500" b="0">
                <a:solidFill>
                  <a:srgbClr val="3D7BD9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1500" b="0">
                <a:solidFill>
                  <a:srgbClr val="3D7BD9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1500" b="0">
                <a:solidFill>
                  <a:srgbClr val="3D7BD9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1500" b="0">
                <a:solidFill>
                  <a:srgbClr val="3D7BD9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1500" b="0">
                <a:solidFill>
                  <a:srgbClr val="3D7BD9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1500" b="0">
                <a:solidFill>
                  <a:srgbClr val="3D7BD9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1500" b="0">
                <a:solidFill>
                  <a:srgbClr val="3D7BD9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1500" b="0">
                <a:solidFill>
                  <a:srgbClr val="3D7BD9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defRPr sz="1500" b="0">
                <a:solidFill>
                  <a:srgbClr val="3D7BD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0">
                <a:solidFill>
                  <a:srgbClr val="3D7BD9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7" name="stage-3">
            <a:extLst xmlns:a="http://schemas.openxmlformats.org/drawingml/2006/main">
              <a:ext uri="{FF2B5EF4-FFF2-40B4-BE49-F238E27FC236}">
                <a16:creationId xmlns:a16="http://schemas.microsoft.com/office/drawing/2014/main" id="{86246122-28D7-49B7-8664-A7248430F0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0" y="2409825"/>
            <a:ext cx="24193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75" b="1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2175" b="1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2175" b="1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2175" b="1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2175" b="1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2175" b="1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2175" b="1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2175" b="1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2175" b="1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2175" b="1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defRPr sz="2175" b="1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75" b="1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rPr>
              <a:t>竞争条件变化</a:t>
            </a:r>
          </a:p>
        </p:txBody>
      </p:sp>
      <p:sp>
        <p:nvSpPr>
          <p:cNvPr id="18" name="stage-desc-3">
            <a:extLst xmlns:a="http://schemas.openxmlformats.org/drawingml/2006/main">
              <a:ext uri="{FF2B5EF4-FFF2-40B4-BE49-F238E27FC236}">
                <a16:creationId xmlns:a16="http://schemas.microsoft.com/office/drawing/2014/main" id="{2A1F26FA-62F9-4D86-B0BF-EE0BAEFC91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0" y="3105150"/>
            <a:ext cx="24193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725" b="0">
                <a:solidFill>
                  <a:srgbClr val="4A5568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1725" b="0">
                <a:solidFill>
                  <a:srgbClr val="4A5568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1725" b="0">
                <a:solidFill>
                  <a:srgbClr val="4A5568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1725" b="0">
                <a:solidFill>
                  <a:srgbClr val="4A5568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1725" b="0">
                <a:solidFill>
                  <a:srgbClr val="4A5568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1725" b="0">
                <a:solidFill>
                  <a:srgbClr val="4A5568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1725" b="0">
                <a:solidFill>
                  <a:srgbClr val="4A5568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1725" b="0">
                <a:solidFill>
                  <a:srgbClr val="4A5568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1725" b="0">
                <a:solidFill>
                  <a:srgbClr val="4A5568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1725" b="0">
                <a:solidFill>
                  <a:srgbClr val="4A5568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defRPr sz="1725" b="0">
                <a:solidFill>
                  <a:srgbClr val="4A55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0">
                <a:solidFill>
                  <a:srgbClr val="4A5568"/>
                </a:solidFill>
                <a:latin typeface="Microsoft YaHei"/>
                <a:ea typeface="Microsoft YaHei"/>
                <a:cs typeface="Microsoft YaHei"/>
              </a:rPr>
              <a:t>影响后续选举问责</a:t>
            </a:r>
          </a:p>
        </p:txBody>
      </p:sp>
      <p:sp>
        <p:nvSpPr>
          <p:cNvPr id="22" name="divider">
            <a:extLst xmlns:a="http://schemas.openxmlformats.org/drawingml/2006/main">
              <a:ext uri="{FF2B5EF4-FFF2-40B4-BE49-F238E27FC236}">
                <a16:creationId xmlns:a16="http://schemas.microsoft.com/office/drawing/2014/main" id="{B750E5F8-A037-49D5-8570-3FEF466991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010025"/>
            <a:ext cx="11049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6DCE5"/>
            </a:solidFill>
            <a:prstDash val="solid"/>
          </a:ln>
        </p:spPr>
      </p:sp>
      <p:sp>
        <p:nvSpPr>
          <p:cNvPr id="23" name="comparison-variable">
            <a:extLst xmlns:a="http://schemas.openxmlformats.org/drawingml/2006/main">
              <a:ext uri="{FF2B5EF4-FFF2-40B4-BE49-F238E27FC236}">
                <a16:creationId xmlns:a16="http://schemas.microsoft.com/office/drawing/2014/main" id="{41F87E14-B838-435F-B089-B4CC46FEA4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333875"/>
            <a:ext cx="195262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025" b="1">
                <a:solidFill>
                  <a:srgbClr val="1E4FA8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2025" b="1">
                <a:solidFill>
                  <a:srgbClr val="1E4FA8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2025" b="1">
                <a:solidFill>
                  <a:srgbClr val="1E4FA8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2025" b="1">
                <a:solidFill>
                  <a:srgbClr val="1E4FA8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2025" b="1">
                <a:solidFill>
                  <a:srgbClr val="1E4FA8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2025" b="1">
                <a:solidFill>
                  <a:srgbClr val="1E4FA8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2025" b="1">
                <a:solidFill>
                  <a:srgbClr val="1E4FA8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2025" b="1">
                <a:solidFill>
                  <a:srgbClr val="1E4FA8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2025" b="1">
                <a:solidFill>
                  <a:srgbClr val="1E4FA8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2025" b="1">
                <a:solidFill>
                  <a:srgbClr val="1E4FA8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defRPr sz="2025" b="1">
                <a:solidFill>
                  <a:srgbClr val="1E4FA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1">
                <a:solidFill>
                  <a:srgbClr val="1E4FA8"/>
                </a:solidFill>
                <a:latin typeface="Microsoft YaHei"/>
                <a:ea typeface="Microsoft YaHei"/>
                <a:cs typeface="Microsoft YaHei"/>
              </a:rPr>
              <a:t>比较起点</a:t>
            </a:r>
          </a:p>
        </p:txBody>
      </p:sp>
      <p:sp>
        <p:nvSpPr>
          <p:cNvPr id="24" name="comparison-value">
            <a:extLst xmlns:a="http://schemas.openxmlformats.org/drawingml/2006/main">
              <a:ext uri="{FF2B5EF4-FFF2-40B4-BE49-F238E27FC236}">
                <a16:creationId xmlns:a16="http://schemas.microsoft.com/office/drawing/2014/main" id="{B7E8A759-8BB0-4EDD-A6FE-3FAE8152D6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62250" y="4333875"/>
            <a:ext cx="88582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250" b="1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2250" b="1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2250" b="1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2250" b="1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2250" b="1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2250" b="1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2250" b="1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2250" b="1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2250" b="1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2250" b="1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defRPr sz="2250" b="1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250" b="1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rPr>
              <a:t>是否掌握修宪多数</a:t>
            </a:r>
          </a:p>
        </p:txBody>
      </p:sp>
      <p:sp>
        <p:nvSpPr>
          <p:cNvPr id="25" name="eu-intervention">
            <a:extLst xmlns:a="http://schemas.openxmlformats.org/drawingml/2006/main">
              <a:ext uri="{FF2B5EF4-FFF2-40B4-BE49-F238E27FC236}">
                <a16:creationId xmlns:a16="http://schemas.microsoft.com/office/drawing/2014/main" id="{39A265E3-D3E7-49BC-BFF0-542BCC425E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5019675"/>
            <a:ext cx="195262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025" b="1">
                <a:solidFill>
                  <a:srgbClr val="1E4FA8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2025" b="1">
                <a:solidFill>
                  <a:srgbClr val="1E4FA8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2025" b="1">
                <a:solidFill>
                  <a:srgbClr val="1E4FA8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2025" b="1">
                <a:solidFill>
                  <a:srgbClr val="1E4FA8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2025" b="1">
                <a:solidFill>
                  <a:srgbClr val="1E4FA8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2025" b="1">
                <a:solidFill>
                  <a:srgbClr val="1E4FA8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2025" b="1">
                <a:solidFill>
                  <a:srgbClr val="1E4FA8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2025" b="1">
                <a:solidFill>
                  <a:srgbClr val="1E4FA8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2025" b="1">
                <a:solidFill>
                  <a:srgbClr val="1E4FA8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2025" b="1">
                <a:solidFill>
                  <a:srgbClr val="1E4FA8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defRPr sz="2025" b="1">
                <a:solidFill>
                  <a:srgbClr val="1E4FA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1">
                <a:solidFill>
                  <a:srgbClr val="1E4FA8"/>
                </a:solidFill>
                <a:latin typeface="Microsoft YaHei"/>
                <a:ea typeface="Microsoft YaHei"/>
                <a:cs typeface="Microsoft YaHei"/>
              </a:rPr>
              <a:t>外部约束</a:t>
            </a:r>
          </a:p>
        </p:txBody>
      </p:sp>
      <p:sp>
        <p:nvSpPr>
          <p:cNvPr id="26" name="intervention-value">
            <a:extLst xmlns:a="http://schemas.openxmlformats.org/drawingml/2006/main">
              <a:ext uri="{FF2B5EF4-FFF2-40B4-BE49-F238E27FC236}">
                <a16:creationId xmlns:a16="http://schemas.microsoft.com/office/drawing/2014/main" id="{CA01DC3F-2A1E-470B-A58F-BE4622608E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62250" y="5019675"/>
            <a:ext cx="88582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00" b="0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2100" b="0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2100" b="0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2100" b="0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2100" b="0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2100" b="0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2100" b="0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2100" b="0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2100" b="0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2100" b="0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defRPr sz="2100" b="0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0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rPr>
              <a:t>诉讼、政治程序与资金条件</a:t>
            </a:r>
          </a:p>
        </p:txBody>
      </p:sp>
      <p:sp>
        <p:nvSpPr>
          <p:cNvPr id="27" name="feedback">
            <a:extLst xmlns:a="http://schemas.openxmlformats.org/drawingml/2006/main">
              <a:ext uri="{FF2B5EF4-FFF2-40B4-BE49-F238E27FC236}">
                <a16:creationId xmlns:a16="http://schemas.microsoft.com/office/drawing/2014/main" id="{F45D8E15-55E4-4ED0-BB3A-E1B21B176D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5686425"/>
            <a:ext cx="1104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75" b="1">
                <a:solidFill>
                  <a:srgbClr val="1E4FA8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1875" b="1">
                <a:solidFill>
                  <a:srgbClr val="1E4FA8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1875" b="1">
                <a:solidFill>
                  <a:srgbClr val="1E4FA8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1875" b="1">
                <a:solidFill>
                  <a:srgbClr val="1E4FA8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1875" b="1">
                <a:solidFill>
                  <a:srgbClr val="1E4FA8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1875" b="1">
                <a:solidFill>
                  <a:srgbClr val="1E4FA8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1875" b="1">
                <a:solidFill>
                  <a:srgbClr val="1E4FA8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1875" b="1">
                <a:solidFill>
                  <a:srgbClr val="1E4FA8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1875" b="1">
                <a:solidFill>
                  <a:srgbClr val="1E4FA8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1875" b="1">
                <a:solidFill>
                  <a:srgbClr val="1E4FA8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defRPr sz="1875" b="1">
                <a:solidFill>
                  <a:srgbClr val="1E4FA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1E4FA8"/>
                </a:solidFill>
                <a:latin typeface="Microsoft YaHei"/>
                <a:ea typeface="Microsoft YaHei"/>
                <a:cs typeface="Microsoft YaHei"/>
              </a:rPr>
              <a:t>监督约束减弱，使执政优势更易延续</a:t>
            </a:r>
          </a:p>
        </p:txBody>
      </p:sp>
    </p:spTree>
    <p:extLst>
      <p:ext uri="{BB962C8B-B14F-4D97-AF65-F5344CB8AC3E}">
        <p14:creationId xmlns:p14="http://schemas.microsoft.com/office/powerpoint/2010/main" val="25513246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section">
            <a:extLst xmlns:a="http://schemas.openxmlformats.org/drawingml/2006/main">
              <a:ext uri="{FF2B5EF4-FFF2-40B4-BE49-F238E27FC236}">
                <a16:creationId xmlns:a16="http://schemas.microsoft.com/office/drawing/2014/main" id="{1DE939B5-C7F8-4056-9492-921FE39477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523875"/>
            <a:ext cx="11049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3D7BD9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1275" b="0">
                <a:solidFill>
                  <a:srgbClr val="3D7BD9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1275" b="0">
                <a:solidFill>
                  <a:srgbClr val="3D7BD9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1275" b="0">
                <a:solidFill>
                  <a:srgbClr val="3D7BD9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1275" b="0">
                <a:solidFill>
                  <a:srgbClr val="3D7BD9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1275" b="0">
                <a:solidFill>
                  <a:srgbClr val="3D7BD9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1275" b="0">
                <a:solidFill>
                  <a:srgbClr val="3D7BD9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1275" b="0">
                <a:solidFill>
                  <a:srgbClr val="3D7BD9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1275" b="0">
                <a:solidFill>
                  <a:srgbClr val="3D7BD9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1275" b="0">
                <a:solidFill>
                  <a:srgbClr val="3D7BD9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defRPr sz="1275" b="0">
                <a:solidFill>
                  <a:srgbClr val="3D7BD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3D7BD9"/>
                </a:solidFill>
                <a:latin typeface="Microsoft YaHei"/>
                <a:ea typeface="Microsoft YaHei"/>
                <a:cs typeface="Microsoft YaHei"/>
              </a:rPr>
              <a:t>案例一  匈牙利</a:t>
            </a:r>
          </a:p>
        </p:txBody>
      </p:sp>
      <p:sp>
        <p:nvSpPr>
          <p:cNvPr id="2" name="slide-title">
            <a:extLst xmlns:a="http://schemas.openxmlformats.org/drawingml/2006/main">
              <a:ext uri="{FF2B5EF4-FFF2-40B4-BE49-F238E27FC236}">
                <a16:creationId xmlns:a16="http://schemas.microsoft.com/office/drawing/2014/main" id="{29F9A797-7086-40C1-9857-5D136B1592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895350"/>
            <a:ext cx="11049000" cy="542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000" b="1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3000" b="1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3000" b="1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3000" b="1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3000" b="1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3000" b="1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3000" b="1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3000" b="1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3000" b="1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3000" b="1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defRPr sz="3000" b="1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000" b="1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rPr>
              <a:t>修宪多数与跨领域制度重构</a:t>
            </a:r>
          </a:p>
        </p:txBody>
      </p:sp>
      <p:sp>
        <p:nvSpPr>
          <p:cNvPr id="3" name="divider">
            <a:extLst xmlns:a="http://schemas.openxmlformats.org/drawingml/2006/main">
              <a:ext uri="{FF2B5EF4-FFF2-40B4-BE49-F238E27FC236}">
                <a16:creationId xmlns:a16="http://schemas.microsoft.com/office/drawing/2014/main" id="{93CA5AE0-1967-40E0-9184-80F0FB087A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514475"/>
            <a:ext cx="11049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6DCE5"/>
            </a:solidFill>
            <a:prstDash val="solid"/>
          </a:ln>
        </p:spPr>
      </p:sp>
      <p:sp>
        <p:nvSpPr>
          <p:cNvPr id="4" name="source">
            <a:extLst xmlns:a="http://schemas.openxmlformats.org/drawingml/2006/main">
              <a:ext uri="{FF2B5EF4-FFF2-40B4-BE49-F238E27FC236}">
                <a16:creationId xmlns:a16="http://schemas.microsoft.com/office/drawing/2014/main" id="{ADFA7DE2-BD48-426A-AC6B-92A1DE000A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086475"/>
            <a:ext cx="10572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50" b="0">
                <a:solidFill>
                  <a:srgbClr val="4A5568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1050" b="0">
                <a:solidFill>
                  <a:srgbClr val="4A5568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1050" b="0">
                <a:solidFill>
                  <a:srgbClr val="4A5568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1050" b="0">
                <a:solidFill>
                  <a:srgbClr val="4A5568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1050" b="0">
                <a:solidFill>
                  <a:srgbClr val="4A5568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1050" b="0">
                <a:solidFill>
                  <a:srgbClr val="4A5568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1050" b="0">
                <a:solidFill>
                  <a:srgbClr val="4A5568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1050" b="0">
                <a:solidFill>
                  <a:srgbClr val="4A5568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1050" b="0">
                <a:solidFill>
                  <a:srgbClr val="4A5568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1050" b="0">
                <a:solidFill>
                  <a:srgbClr val="4A5568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defRPr sz="1050" b="0">
                <a:solidFill>
                  <a:srgbClr val="4A55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0">
                <a:solidFill>
                  <a:srgbClr val="4A5568"/>
                </a:solidFill>
                <a:latin typeface="Microsoft YaHei"/>
                <a:ea typeface="Microsoft YaHei"/>
                <a:cs typeface="Microsoft YaHei"/>
              </a:rPr>
              <a:t>来源：Scheppele 2018；匈牙利《基本法》；OSCE/ODIHR 2022</a:t>
            </a:r>
          </a:p>
        </p:txBody>
      </p:sp>
      <p:sp>
        <p:nvSpPr>
          <p:cNvPr id="5" name="footer">
            <a:extLst xmlns:a="http://schemas.openxmlformats.org/drawingml/2006/main">
              <a:ext uri="{FF2B5EF4-FFF2-40B4-BE49-F238E27FC236}">
                <a16:creationId xmlns:a16="http://schemas.microsoft.com/office/drawing/2014/main" id="{11ABB813-D946-4B89-B661-9E6C01C24B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19850"/>
            <a:ext cx="6667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50" b="0">
                <a:solidFill>
                  <a:srgbClr val="8B97A8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1050" b="0">
                <a:solidFill>
                  <a:srgbClr val="8B97A8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1050" b="0">
                <a:solidFill>
                  <a:srgbClr val="8B97A8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1050" b="0">
                <a:solidFill>
                  <a:srgbClr val="8B97A8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1050" b="0">
                <a:solidFill>
                  <a:srgbClr val="8B97A8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1050" b="0">
                <a:solidFill>
                  <a:srgbClr val="8B97A8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1050" b="0">
                <a:solidFill>
                  <a:srgbClr val="8B97A8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1050" b="0">
                <a:solidFill>
                  <a:srgbClr val="8B97A8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1050" b="0">
                <a:solidFill>
                  <a:srgbClr val="8B97A8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1050" b="0">
                <a:solidFill>
                  <a:srgbClr val="8B97A8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defRPr sz="1050" b="0">
                <a:solidFill>
                  <a:srgbClr val="8B97A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0">
                <a:solidFill>
                  <a:srgbClr val="8B97A8"/>
                </a:solidFill>
                <a:latin typeface="Microsoft YaHei"/>
                <a:ea typeface="Microsoft YaHei"/>
                <a:cs typeface="Microsoft YaHei"/>
              </a:rPr>
              <a:t>比较政治学研究  期中课堂报告</a:t>
            </a:r>
          </a:p>
        </p:txBody>
      </p:sp>
      <p:sp>
        <p:nvSpPr>
          <p:cNvPr id="6" name="page">
            <a:extLst xmlns:a="http://schemas.openxmlformats.org/drawingml/2006/main">
              <a:ext uri="{FF2B5EF4-FFF2-40B4-BE49-F238E27FC236}">
                <a16:creationId xmlns:a16="http://schemas.microsoft.com/office/drawing/2014/main" id="{D144F7E5-A23E-4789-847C-DFE3497FD2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0" y="6419850"/>
            <a:ext cx="1047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050" b="0">
                <a:solidFill>
                  <a:srgbClr val="8B97A8"/>
                </a:solidFill>
                <a:latin typeface="Microsoft YaHei"/>
                <a:ea typeface="Microsoft YaHei"/>
                <a:cs typeface="Microsoft YaHei"/>
              </a:defRPr>
            </a:defPPr>
            <a:lvl1pPr algn="r">
              <a:defRPr sz="1050" b="0">
                <a:solidFill>
                  <a:srgbClr val="8B97A8"/>
                </a:solidFill>
                <a:latin typeface="Microsoft YaHei"/>
                <a:ea typeface="Microsoft YaHei"/>
                <a:cs typeface="Microsoft YaHei"/>
              </a:defRPr>
            </a:lvl1pPr>
            <a:lvl2pPr algn="r">
              <a:defRPr sz="1050" b="0">
                <a:solidFill>
                  <a:srgbClr val="8B97A8"/>
                </a:solidFill>
                <a:latin typeface="Microsoft YaHei"/>
                <a:ea typeface="Microsoft YaHei"/>
                <a:cs typeface="Microsoft YaHei"/>
              </a:defRPr>
            </a:lvl2pPr>
            <a:lvl3pPr algn="r">
              <a:defRPr sz="1050" b="0">
                <a:solidFill>
                  <a:srgbClr val="8B97A8"/>
                </a:solidFill>
                <a:latin typeface="Microsoft YaHei"/>
                <a:ea typeface="Microsoft YaHei"/>
                <a:cs typeface="Microsoft YaHei"/>
              </a:defRPr>
            </a:lvl3pPr>
            <a:lvl4pPr algn="r">
              <a:defRPr sz="1050" b="0">
                <a:solidFill>
                  <a:srgbClr val="8B97A8"/>
                </a:solidFill>
                <a:latin typeface="Microsoft YaHei"/>
                <a:ea typeface="Microsoft YaHei"/>
                <a:cs typeface="Microsoft YaHei"/>
              </a:defRPr>
            </a:lvl4pPr>
            <a:lvl5pPr algn="r">
              <a:defRPr sz="1050" b="0">
                <a:solidFill>
                  <a:srgbClr val="8B97A8"/>
                </a:solidFill>
                <a:latin typeface="Microsoft YaHei"/>
                <a:ea typeface="Microsoft YaHei"/>
                <a:cs typeface="Microsoft YaHei"/>
              </a:defRPr>
            </a:lvl5pPr>
            <a:lvl6pPr algn="r">
              <a:defRPr sz="1050" b="0">
                <a:solidFill>
                  <a:srgbClr val="8B97A8"/>
                </a:solidFill>
                <a:latin typeface="Microsoft YaHei"/>
                <a:ea typeface="Microsoft YaHei"/>
                <a:cs typeface="Microsoft YaHei"/>
              </a:defRPr>
            </a:lvl6pPr>
            <a:lvl7pPr algn="r">
              <a:defRPr sz="1050" b="0">
                <a:solidFill>
                  <a:srgbClr val="8B97A8"/>
                </a:solidFill>
                <a:latin typeface="Microsoft YaHei"/>
                <a:ea typeface="Microsoft YaHei"/>
                <a:cs typeface="Microsoft YaHei"/>
              </a:defRPr>
            </a:lvl7pPr>
            <a:lvl8pPr algn="r">
              <a:defRPr sz="1050" b="0">
                <a:solidFill>
                  <a:srgbClr val="8B97A8"/>
                </a:solidFill>
                <a:latin typeface="Microsoft YaHei"/>
                <a:ea typeface="Microsoft YaHei"/>
                <a:cs typeface="Microsoft YaHei"/>
              </a:defRPr>
            </a:lvl8pPr>
            <a:lvl9pPr algn="r">
              <a:defRPr sz="1050" b="0">
                <a:solidFill>
                  <a:srgbClr val="8B97A8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r">
              <a:defRPr sz="1050" b="0">
                <a:solidFill>
                  <a:srgbClr val="8B97A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0">
                <a:solidFill>
                  <a:srgbClr val="8B97A8"/>
                </a:solidFill>
                <a:latin typeface="Microsoft YaHei"/>
                <a:ea typeface="Microsoft YaHei"/>
                <a:cs typeface="Microsoft YaHei"/>
              </a:rPr>
              <a:t>05 / 10</a:t>
            </a:r>
          </a:p>
        </p:txBody>
      </p:sp>
      <p:sp>
        <p:nvSpPr>
          <p:cNvPr id="7" name="majority">
            <a:extLst xmlns:a="http://schemas.openxmlformats.org/drawingml/2006/main">
              <a:ext uri="{FF2B5EF4-FFF2-40B4-BE49-F238E27FC236}">
                <a16:creationId xmlns:a16="http://schemas.microsoft.com/office/drawing/2014/main" id="{539CE262-DD21-4BCB-924B-692E7CB3CE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828800"/>
            <a:ext cx="11049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325" b="1">
                <a:solidFill>
                  <a:srgbClr val="1E4FA8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2325" b="1">
                <a:solidFill>
                  <a:srgbClr val="1E4FA8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2325" b="1">
                <a:solidFill>
                  <a:srgbClr val="1E4FA8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2325" b="1">
                <a:solidFill>
                  <a:srgbClr val="1E4FA8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2325" b="1">
                <a:solidFill>
                  <a:srgbClr val="1E4FA8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2325" b="1">
                <a:solidFill>
                  <a:srgbClr val="1E4FA8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2325" b="1">
                <a:solidFill>
                  <a:srgbClr val="1E4FA8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2325" b="1">
                <a:solidFill>
                  <a:srgbClr val="1E4FA8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2325" b="1">
                <a:solidFill>
                  <a:srgbClr val="1E4FA8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2325" b="1">
                <a:solidFill>
                  <a:srgbClr val="1E4FA8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defRPr sz="2325" b="1">
                <a:solidFill>
                  <a:srgbClr val="1E4FA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325" b="1">
                <a:solidFill>
                  <a:srgbClr val="1E4FA8"/>
                </a:solidFill>
                <a:latin typeface="Microsoft YaHei"/>
                <a:ea typeface="Microsoft YaHei"/>
                <a:cs typeface="Microsoft YaHei"/>
              </a:rPr>
              <a:t>执政联盟取得三分之二以上席位</a:t>
            </a:r>
          </a:p>
        </p:txBody>
      </p:sp>
      <p:sp>
        <p:nvSpPr>
          <p:cNvPr id="8" name="divider">
            <a:extLst xmlns:a="http://schemas.openxmlformats.org/drawingml/2006/main">
              <a:ext uri="{FF2B5EF4-FFF2-40B4-BE49-F238E27FC236}">
                <a16:creationId xmlns:a16="http://schemas.microsoft.com/office/drawing/2014/main" id="{E32EBDDA-84F3-4195-9191-350A5618B8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067050"/>
            <a:ext cx="11049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D6DCE5"/>
            </a:solidFill>
            <a:prstDash val="solid"/>
          </a:ln>
        </p:spPr>
      </p:sp>
      <p:sp>
        <p:nvSpPr>
          <p:cNvPr id="9" name="year-0">
            <a:extLst xmlns:a="http://schemas.openxmlformats.org/drawingml/2006/main">
              <a:ext uri="{FF2B5EF4-FFF2-40B4-BE49-F238E27FC236}">
                <a16:creationId xmlns:a16="http://schemas.microsoft.com/office/drawing/2014/main" id="{27CD3D02-C00E-4878-A58F-C0BCADE806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476500"/>
            <a:ext cx="34290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925" b="1">
                <a:solidFill>
                  <a:srgbClr val="1E4FA8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2925" b="1">
                <a:solidFill>
                  <a:srgbClr val="1E4FA8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2925" b="1">
                <a:solidFill>
                  <a:srgbClr val="1E4FA8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2925" b="1">
                <a:solidFill>
                  <a:srgbClr val="1E4FA8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2925" b="1">
                <a:solidFill>
                  <a:srgbClr val="1E4FA8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2925" b="1">
                <a:solidFill>
                  <a:srgbClr val="1E4FA8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2925" b="1">
                <a:solidFill>
                  <a:srgbClr val="1E4FA8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2925" b="1">
                <a:solidFill>
                  <a:srgbClr val="1E4FA8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2925" b="1">
                <a:solidFill>
                  <a:srgbClr val="1E4FA8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2925" b="1">
                <a:solidFill>
                  <a:srgbClr val="1E4FA8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defRPr sz="2925" b="1">
                <a:solidFill>
                  <a:srgbClr val="1E4FA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925" b="1">
                <a:solidFill>
                  <a:srgbClr val="1E4FA8"/>
                </a:solidFill>
                <a:latin typeface="Microsoft YaHei"/>
                <a:ea typeface="Microsoft YaHei"/>
                <a:cs typeface="Microsoft YaHei"/>
              </a:rPr>
              <a:t>2010</a:t>
            </a:r>
          </a:p>
        </p:txBody>
      </p:sp>
      <p:sp>
        <p:nvSpPr>
          <p:cNvPr id="10" name="event-0">
            <a:extLst xmlns:a="http://schemas.openxmlformats.org/drawingml/2006/main">
              <a:ext uri="{FF2B5EF4-FFF2-40B4-BE49-F238E27FC236}">
                <a16:creationId xmlns:a16="http://schemas.microsoft.com/office/drawing/2014/main" id="{2453AD44-AED2-4B90-9D95-D249C7A09C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333750"/>
            <a:ext cx="3381375" cy="1162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75" b="0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1875" b="0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1875" b="0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1875" b="0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1875" b="0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1875" b="0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1875" b="0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1875" b="0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1875" b="0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1875" b="0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defRPr sz="1875" b="0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rPr>
              <a:t>取得修宪多数</a:t>
            </a:r>
          </a:p>
          <a:p xmlns:a="http://schemas.openxmlformats.org/drawingml/2006/main">
            <a:pPr algn="l">
              <a:defRPr sz="1875" b="0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rPr>
              <a:t>具备宪法变更条件</a:t>
            </a:r>
          </a:p>
        </p:txBody>
      </p:sp>
      <p:sp>
        <p:nvSpPr>
          <p:cNvPr id="11" name="year-1">
            <a:extLst xmlns:a="http://schemas.openxmlformats.org/drawingml/2006/main">
              <a:ext uri="{FF2B5EF4-FFF2-40B4-BE49-F238E27FC236}">
                <a16:creationId xmlns:a16="http://schemas.microsoft.com/office/drawing/2014/main" id="{9E1D186D-8D5C-4495-8CBA-BDEC4BDDD0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81500" y="2476500"/>
            <a:ext cx="34290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925" b="1">
                <a:solidFill>
                  <a:srgbClr val="1E4FA8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2925" b="1">
                <a:solidFill>
                  <a:srgbClr val="1E4FA8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2925" b="1">
                <a:solidFill>
                  <a:srgbClr val="1E4FA8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2925" b="1">
                <a:solidFill>
                  <a:srgbClr val="1E4FA8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2925" b="1">
                <a:solidFill>
                  <a:srgbClr val="1E4FA8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2925" b="1">
                <a:solidFill>
                  <a:srgbClr val="1E4FA8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2925" b="1">
                <a:solidFill>
                  <a:srgbClr val="1E4FA8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2925" b="1">
                <a:solidFill>
                  <a:srgbClr val="1E4FA8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2925" b="1">
                <a:solidFill>
                  <a:srgbClr val="1E4FA8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2925" b="1">
                <a:solidFill>
                  <a:srgbClr val="1E4FA8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defRPr sz="2925" b="1">
                <a:solidFill>
                  <a:srgbClr val="1E4FA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925" b="1">
                <a:solidFill>
                  <a:srgbClr val="1E4FA8"/>
                </a:solidFill>
                <a:latin typeface="Microsoft YaHei"/>
                <a:ea typeface="Microsoft YaHei"/>
                <a:cs typeface="Microsoft YaHei"/>
              </a:rPr>
              <a:t>2011 / 2012</a:t>
            </a:r>
          </a:p>
        </p:txBody>
      </p:sp>
      <p:sp>
        <p:nvSpPr>
          <p:cNvPr id="12" name="event-1">
            <a:extLst xmlns:a="http://schemas.openxmlformats.org/drawingml/2006/main">
              <a:ext uri="{FF2B5EF4-FFF2-40B4-BE49-F238E27FC236}">
                <a16:creationId xmlns:a16="http://schemas.microsoft.com/office/drawing/2014/main" id="{7F6E07A6-47DB-4700-AEFF-B674D6690C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81500" y="3333750"/>
            <a:ext cx="3381375" cy="1162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75" b="0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1875" b="0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1875" b="0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1875" b="0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1875" b="0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1875" b="0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1875" b="0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1875" b="0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1875" b="0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1875" b="0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defRPr sz="1875" b="0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rPr>
              <a:t>新《基本法》</a:t>
            </a:r>
          </a:p>
          <a:p xmlns:a="http://schemas.openxmlformats.org/drawingml/2006/main">
            <a:pPr algn="l">
              <a:defRPr sz="1875" b="0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rPr>
              <a:t>通过并生效</a:t>
            </a:r>
          </a:p>
        </p:txBody>
      </p:sp>
      <p:sp>
        <p:nvSpPr>
          <p:cNvPr id="13" name="year-2">
            <a:extLst xmlns:a="http://schemas.openxmlformats.org/drawingml/2006/main">
              <a:ext uri="{FF2B5EF4-FFF2-40B4-BE49-F238E27FC236}">
                <a16:creationId xmlns:a16="http://schemas.microsoft.com/office/drawing/2014/main" id="{18634492-8C0B-4CAF-A188-D2B13A780F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476500"/>
            <a:ext cx="34290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925" b="1">
                <a:solidFill>
                  <a:srgbClr val="1E4FA8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2925" b="1">
                <a:solidFill>
                  <a:srgbClr val="1E4FA8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2925" b="1">
                <a:solidFill>
                  <a:srgbClr val="1E4FA8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2925" b="1">
                <a:solidFill>
                  <a:srgbClr val="1E4FA8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2925" b="1">
                <a:solidFill>
                  <a:srgbClr val="1E4FA8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2925" b="1">
                <a:solidFill>
                  <a:srgbClr val="1E4FA8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2925" b="1">
                <a:solidFill>
                  <a:srgbClr val="1E4FA8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2925" b="1">
                <a:solidFill>
                  <a:srgbClr val="1E4FA8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2925" b="1">
                <a:solidFill>
                  <a:srgbClr val="1E4FA8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2925" b="1">
                <a:solidFill>
                  <a:srgbClr val="1E4FA8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defRPr sz="2925" b="1">
                <a:solidFill>
                  <a:srgbClr val="1E4FA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925" b="1">
                <a:solidFill>
                  <a:srgbClr val="1E4FA8"/>
                </a:solidFill>
                <a:latin typeface="Microsoft YaHei"/>
                <a:ea typeface="Microsoft YaHei"/>
                <a:cs typeface="Microsoft YaHei"/>
              </a:rPr>
              <a:t>2022</a:t>
            </a:r>
          </a:p>
        </p:txBody>
      </p:sp>
      <p:sp>
        <p:nvSpPr>
          <p:cNvPr id="14" name="event-2">
            <a:extLst xmlns:a="http://schemas.openxmlformats.org/drawingml/2006/main">
              <a:ext uri="{FF2B5EF4-FFF2-40B4-BE49-F238E27FC236}">
                <a16:creationId xmlns:a16="http://schemas.microsoft.com/office/drawing/2014/main" id="{DB911210-0DFA-440D-9217-2AD47C0C4A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333750"/>
            <a:ext cx="3381375" cy="1162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75" b="0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1875" b="0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1875" b="0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1875" b="0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1875" b="0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1875" b="0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1875" b="0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1875" b="0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1875" b="0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1875" b="0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defRPr sz="1875" b="0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rPr>
              <a:t>欧安组织指出</a:t>
            </a:r>
          </a:p>
          <a:p xmlns:a="http://schemas.openxmlformats.org/drawingml/2006/main">
            <a:pPr algn="l">
              <a:defRPr sz="1875" b="0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rPr>
              <a:t>缺乏公平竞争条件</a:t>
            </a:r>
          </a:p>
        </p:txBody>
      </p:sp>
      <p:sp>
        <p:nvSpPr>
          <p:cNvPr id="15" name="divider">
            <a:extLst xmlns:a="http://schemas.openxmlformats.org/drawingml/2006/main">
              <a:ext uri="{FF2B5EF4-FFF2-40B4-BE49-F238E27FC236}">
                <a16:creationId xmlns:a16="http://schemas.microsoft.com/office/drawing/2014/main" id="{85410592-F781-4FE3-ACEA-4A95F78D0E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695825"/>
            <a:ext cx="11049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6DCE5"/>
            </a:solidFill>
            <a:prstDash val="solid"/>
          </a:ln>
        </p:spPr>
      </p:sp>
      <p:sp>
        <p:nvSpPr>
          <p:cNvPr id="16" name="linkage-label">
            <a:extLst xmlns:a="http://schemas.openxmlformats.org/drawingml/2006/main">
              <a:ext uri="{FF2B5EF4-FFF2-40B4-BE49-F238E27FC236}">
                <a16:creationId xmlns:a16="http://schemas.microsoft.com/office/drawing/2014/main" id="{2CCA1213-A605-4575-A7D0-5893234A7F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5019675"/>
            <a:ext cx="195262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025" b="1">
                <a:solidFill>
                  <a:srgbClr val="1E4FA8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2025" b="1">
                <a:solidFill>
                  <a:srgbClr val="1E4FA8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2025" b="1">
                <a:solidFill>
                  <a:srgbClr val="1E4FA8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2025" b="1">
                <a:solidFill>
                  <a:srgbClr val="1E4FA8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2025" b="1">
                <a:solidFill>
                  <a:srgbClr val="1E4FA8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2025" b="1">
                <a:solidFill>
                  <a:srgbClr val="1E4FA8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2025" b="1">
                <a:solidFill>
                  <a:srgbClr val="1E4FA8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2025" b="1">
                <a:solidFill>
                  <a:srgbClr val="1E4FA8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2025" b="1">
                <a:solidFill>
                  <a:srgbClr val="1E4FA8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2025" b="1">
                <a:solidFill>
                  <a:srgbClr val="1E4FA8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defRPr sz="2025" b="1">
                <a:solidFill>
                  <a:srgbClr val="1E4FA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1">
                <a:solidFill>
                  <a:srgbClr val="1E4FA8"/>
                </a:solidFill>
                <a:latin typeface="Microsoft YaHei"/>
                <a:ea typeface="Microsoft YaHei"/>
                <a:cs typeface="Microsoft YaHei"/>
              </a:rPr>
              <a:t>制度联动</a:t>
            </a:r>
          </a:p>
        </p:txBody>
      </p:sp>
      <p:sp>
        <p:nvSpPr>
          <p:cNvPr id="17" name="linkage">
            <a:extLst xmlns:a="http://schemas.openxmlformats.org/drawingml/2006/main">
              <a:ext uri="{FF2B5EF4-FFF2-40B4-BE49-F238E27FC236}">
                <a16:creationId xmlns:a16="http://schemas.microsoft.com/office/drawing/2014/main" id="{DBF382A3-8E0D-4505-849D-B51FBBDC1F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62250" y="5019675"/>
            <a:ext cx="8858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00" b="0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2100" b="0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2100" b="0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2100" b="0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2100" b="0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2100" b="0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2100" b="0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2100" b="0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2100" b="0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2100" b="0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defRPr sz="2100" b="0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0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rPr>
              <a:t>法院、媒体与选举规则持续改造</a:t>
            </a:r>
          </a:p>
          <a:p xmlns:a="http://schemas.openxmlformats.org/drawingml/2006/main">
            <a:pPr algn="l">
              <a:defRPr sz="2100" b="0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0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rPr>
              <a:t>削弱监督，扩大执政优势</a:t>
            </a:r>
          </a:p>
        </p:txBody>
      </p:sp>
    </p:spTree>
    <p:extLst>
      <p:ext uri="{BB962C8B-B14F-4D97-AF65-F5344CB8AC3E}">
        <p14:creationId xmlns:p14="http://schemas.microsoft.com/office/powerpoint/2010/main" val="710488984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section">
            <a:extLst xmlns:a="http://schemas.openxmlformats.org/drawingml/2006/main">
              <a:ext uri="{FF2B5EF4-FFF2-40B4-BE49-F238E27FC236}">
                <a16:creationId xmlns:a16="http://schemas.microsoft.com/office/drawing/2014/main" id="{F80F8E4B-224F-4E6E-8217-152C0DEB44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523875"/>
            <a:ext cx="11049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3D7BD9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1275" b="0">
                <a:solidFill>
                  <a:srgbClr val="3D7BD9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1275" b="0">
                <a:solidFill>
                  <a:srgbClr val="3D7BD9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1275" b="0">
                <a:solidFill>
                  <a:srgbClr val="3D7BD9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1275" b="0">
                <a:solidFill>
                  <a:srgbClr val="3D7BD9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1275" b="0">
                <a:solidFill>
                  <a:srgbClr val="3D7BD9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1275" b="0">
                <a:solidFill>
                  <a:srgbClr val="3D7BD9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1275" b="0">
                <a:solidFill>
                  <a:srgbClr val="3D7BD9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1275" b="0">
                <a:solidFill>
                  <a:srgbClr val="3D7BD9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1275" b="0">
                <a:solidFill>
                  <a:srgbClr val="3D7BD9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defRPr sz="1275" b="0">
                <a:solidFill>
                  <a:srgbClr val="3D7BD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3D7BD9"/>
                </a:solidFill>
                <a:latin typeface="Microsoft YaHei"/>
                <a:ea typeface="Microsoft YaHei"/>
                <a:cs typeface="Microsoft YaHei"/>
              </a:rPr>
              <a:t>案例二  波兰</a:t>
            </a:r>
          </a:p>
        </p:txBody>
      </p:sp>
      <p:sp>
        <p:nvSpPr>
          <p:cNvPr id="2" name="slide-title">
            <a:extLst xmlns:a="http://schemas.openxmlformats.org/drawingml/2006/main">
              <a:ext uri="{FF2B5EF4-FFF2-40B4-BE49-F238E27FC236}">
                <a16:creationId xmlns:a16="http://schemas.microsoft.com/office/drawing/2014/main" id="{5148B18B-7CE3-4069-85FE-C6EF0DFDB7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895350"/>
            <a:ext cx="11049000" cy="542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000" b="1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3000" b="1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3000" b="1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3000" b="1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3000" b="1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3000" b="1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3000" b="1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3000" b="1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3000" b="1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3000" b="1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defRPr sz="3000" b="1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000" b="1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rPr>
              <a:t>普通立法与机构控制</a:t>
            </a:r>
          </a:p>
        </p:txBody>
      </p:sp>
      <p:sp>
        <p:nvSpPr>
          <p:cNvPr id="3" name="divider">
            <a:extLst xmlns:a="http://schemas.openxmlformats.org/drawingml/2006/main">
              <a:ext uri="{FF2B5EF4-FFF2-40B4-BE49-F238E27FC236}">
                <a16:creationId xmlns:a16="http://schemas.microsoft.com/office/drawing/2014/main" id="{F5C4EFF3-40BB-46C3-96D6-D3584CE9F3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514475"/>
            <a:ext cx="11049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6DCE5"/>
            </a:solidFill>
            <a:prstDash val="solid"/>
          </a:ln>
        </p:spPr>
      </p:sp>
      <p:sp>
        <p:nvSpPr>
          <p:cNvPr id="4" name="source">
            <a:extLst xmlns:a="http://schemas.openxmlformats.org/drawingml/2006/main">
              <a:ext uri="{FF2B5EF4-FFF2-40B4-BE49-F238E27FC236}">
                <a16:creationId xmlns:a16="http://schemas.microsoft.com/office/drawing/2014/main" id="{3C4891AE-8590-4B1C-98EC-FA1618735B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086475"/>
            <a:ext cx="10572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50" b="0">
                <a:solidFill>
                  <a:srgbClr val="4A5568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1050" b="0">
                <a:solidFill>
                  <a:srgbClr val="4A5568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1050" b="0">
                <a:solidFill>
                  <a:srgbClr val="4A5568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1050" b="0">
                <a:solidFill>
                  <a:srgbClr val="4A5568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1050" b="0">
                <a:solidFill>
                  <a:srgbClr val="4A5568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1050" b="0">
                <a:solidFill>
                  <a:srgbClr val="4A5568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1050" b="0">
                <a:solidFill>
                  <a:srgbClr val="4A5568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1050" b="0">
                <a:solidFill>
                  <a:srgbClr val="4A5568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1050" b="0">
                <a:solidFill>
                  <a:srgbClr val="4A5568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1050" b="0">
                <a:solidFill>
                  <a:srgbClr val="4A5568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defRPr sz="1050" b="0">
                <a:solidFill>
                  <a:srgbClr val="4A55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0">
                <a:solidFill>
                  <a:srgbClr val="4A5568"/>
                </a:solidFill>
                <a:latin typeface="Microsoft YaHei"/>
                <a:ea typeface="Microsoft YaHei"/>
                <a:cs typeface="Microsoft YaHei"/>
              </a:rPr>
              <a:t>来源：PACE 2017；CJEU C-619/18；OSCE/ODIHR 2023；英国下议院图书馆2024</a:t>
            </a:r>
          </a:p>
        </p:txBody>
      </p:sp>
      <p:sp>
        <p:nvSpPr>
          <p:cNvPr id="5" name="footer">
            <a:extLst xmlns:a="http://schemas.openxmlformats.org/drawingml/2006/main">
              <a:ext uri="{FF2B5EF4-FFF2-40B4-BE49-F238E27FC236}">
                <a16:creationId xmlns:a16="http://schemas.microsoft.com/office/drawing/2014/main" id="{1C6BF924-485E-4B9C-8A03-A21E9059D7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19850"/>
            <a:ext cx="6667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50" b="0">
                <a:solidFill>
                  <a:srgbClr val="8B97A8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1050" b="0">
                <a:solidFill>
                  <a:srgbClr val="8B97A8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1050" b="0">
                <a:solidFill>
                  <a:srgbClr val="8B97A8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1050" b="0">
                <a:solidFill>
                  <a:srgbClr val="8B97A8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1050" b="0">
                <a:solidFill>
                  <a:srgbClr val="8B97A8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1050" b="0">
                <a:solidFill>
                  <a:srgbClr val="8B97A8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1050" b="0">
                <a:solidFill>
                  <a:srgbClr val="8B97A8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1050" b="0">
                <a:solidFill>
                  <a:srgbClr val="8B97A8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1050" b="0">
                <a:solidFill>
                  <a:srgbClr val="8B97A8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1050" b="0">
                <a:solidFill>
                  <a:srgbClr val="8B97A8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defRPr sz="1050" b="0">
                <a:solidFill>
                  <a:srgbClr val="8B97A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0">
                <a:solidFill>
                  <a:srgbClr val="8B97A8"/>
                </a:solidFill>
                <a:latin typeface="Microsoft YaHei"/>
                <a:ea typeface="Microsoft YaHei"/>
                <a:cs typeface="Microsoft YaHei"/>
              </a:rPr>
              <a:t>比较政治学研究  期中课堂报告</a:t>
            </a:r>
          </a:p>
        </p:txBody>
      </p:sp>
      <p:sp>
        <p:nvSpPr>
          <p:cNvPr id="6" name="page">
            <a:extLst xmlns:a="http://schemas.openxmlformats.org/drawingml/2006/main">
              <a:ext uri="{FF2B5EF4-FFF2-40B4-BE49-F238E27FC236}">
                <a16:creationId xmlns:a16="http://schemas.microsoft.com/office/drawing/2014/main" id="{AD142DDE-6DEE-4674-9CF4-A3FF83A824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0" y="6419850"/>
            <a:ext cx="1047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050" b="0">
                <a:solidFill>
                  <a:srgbClr val="8B97A8"/>
                </a:solidFill>
                <a:latin typeface="Microsoft YaHei"/>
                <a:ea typeface="Microsoft YaHei"/>
                <a:cs typeface="Microsoft YaHei"/>
              </a:defRPr>
            </a:defPPr>
            <a:lvl1pPr algn="r">
              <a:defRPr sz="1050" b="0">
                <a:solidFill>
                  <a:srgbClr val="8B97A8"/>
                </a:solidFill>
                <a:latin typeface="Microsoft YaHei"/>
                <a:ea typeface="Microsoft YaHei"/>
                <a:cs typeface="Microsoft YaHei"/>
              </a:defRPr>
            </a:lvl1pPr>
            <a:lvl2pPr algn="r">
              <a:defRPr sz="1050" b="0">
                <a:solidFill>
                  <a:srgbClr val="8B97A8"/>
                </a:solidFill>
                <a:latin typeface="Microsoft YaHei"/>
                <a:ea typeface="Microsoft YaHei"/>
                <a:cs typeface="Microsoft YaHei"/>
              </a:defRPr>
            </a:lvl2pPr>
            <a:lvl3pPr algn="r">
              <a:defRPr sz="1050" b="0">
                <a:solidFill>
                  <a:srgbClr val="8B97A8"/>
                </a:solidFill>
                <a:latin typeface="Microsoft YaHei"/>
                <a:ea typeface="Microsoft YaHei"/>
                <a:cs typeface="Microsoft YaHei"/>
              </a:defRPr>
            </a:lvl3pPr>
            <a:lvl4pPr algn="r">
              <a:defRPr sz="1050" b="0">
                <a:solidFill>
                  <a:srgbClr val="8B97A8"/>
                </a:solidFill>
                <a:latin typeface="Microsoft YaHei"/>
                <a:ea typeface="Microsoft YaHei"/>
                <a:cs typeface="Microsoft YaHei"/>
              </a:defRPr>
            </a:lvl4pPr>
            <a:lvl5pPr algn="r">
              <a:defRPr sz="1050" b="0">
                <a:solidFill>
                  <a:srgbClr val="8B97A8"/>
                </a:solidFill>
                <a:latin typeface="Microsoft YaHei"/>
                <a:ea typeface="Microsoft YaHei"/>
                <a:cs typeface="Microsoft YaHei"/>
              </a:defRPr>
            </a:lvl5pPr>
            <a:lvl6pPr algn="r">
              <a:defRPr sz="1050" b="0">
                <a:solidFill>
                  <a:srgbClr val="8B97A8"/>
                </a:solidFill>
                <a:latin typeface="Microsoft YaHei"/>
                <a:ea typeface="Microsoft YaHei"/>
                <a:cs typeface="Microsoft YaHei"/>
              </a:defRPr>
            </a:lvl6pPr>
            <a:lvl7pPr algn="r">
              <a:defRPr sz="1050" b="0">
                <a:solidFill>
                  <a:srgbClr val="8B97A8"/>
                </a:solidFill>
                <a:latin typeface="Microsoft YaHei"/>
                <a:ea typeface="Microsoft YaHei"/>
                <a:cs typeface="Microsoft YaHei"/>
              </a:defRPr>
            </a:lvl7pPr>
            <a:lvl8pPr algn="r">
              <a:defRPr sz="1050" b="0">
                <a:solidFill>
                  <a:srgbClr val="8B97A8"/>
                </a:solidFill>
                <a:latin typeface="Microsoft YaHei"/>
                <a:ea typeface="Microsoft YaHei"/>
                <a:cs typeface="Microsoft YaHei"/>
              </a:defRPr>
            </a:lvl8pPr>
            <a:lvl9pPr algn="r">
              <a:defRPr sz="1050" b="0">
                <a:solidFill>
                  <a:srgbClr val="8B97A8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r">
              <a:defRPr sz="1050" b="0">
                <a:solidFill>
                  <a:srgbClr val="8B97A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0">
                <a:solidFill>
                  <a:srgbClr val="8B97A8"/>
                </a:solidFill>
                <a:latin typeface="Microsoft YaHei"/>
                <a:ea typeface="Microsoft YaHei"/>
                <a:cs typeface="Microsoft YaHei"/>
              </a:rPr>
              <a:t>06 / 10</a:t>
            </a:r>
          </a:p>
        </p:txBody>
      </p:sp>
      <p:sp>
        <p:nvSpPr>
          <p:cNvPr id="7" name="tools">
            <a:extLst xmlns:a="http://schemas.openxmlformats.org/drawingml/2006/main">
              <a:ext uri="{FF2B5EF4-FFF2-40B4-BE49-F238E27FC236}">
                <a16:creationId xmlns:a16="http://schemas.microsoft.com/office/drawing/2014/main" id="{43935B00-AEE4-4BF1-91A2-FE40279B55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828800"/>
            <a:ext cx="11049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325" b="1">
                <a:solidFill>
                  <a:srgbClr val="1E4FA8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2325" b="1">
                <a:solidFill>
                  <a:srgbClr val="1E4FA8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2325" b="1">
                <a:solidFill>
                  <a:srgbClr val="1E4FA8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2325" b="1">
                <a:solidFill>
                  <a:srgbClr val="1E4FA8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2325" b="1">
                <a:solidFill>
                  <a:srgbClr val="1E4FA8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2325" b="1">
                <a:solidFill>
                  <a:srgbClr val="1E4FA8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2325" b="1">
                <a:solidFill>
                  <a:srgbClr val="1E4FA8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2325" b="1">
                <a:solidFill>
                  <a:srgbClr val="1E4FA8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2325" b="1">
                <a:solidFill>
                  <a:srgbClr val="1E4FA8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2325" b="1">
                <a:solidFill>
                  <a:srgbClr val="1E4FA8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defRPr sz="2325" b="1">
                <a:solidFill>
                  <a:srgbClr val="1E4FA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325" b="1">
                <a:solidFill>
                  <a:srgbClr val="1E4FA8"/>
                </a:solidFill>
                <a:latin typeface="Microsoft YaHei"/>
                <a:ea typeface="Microsoft YaHei"/>
                <a:cs typeface="Microsoft YaHei"/>
              </a:rPr>
              <a:t>普通立法、人事安排与机构运行干预</a:t>
            </a:r>
          </a:p>
        </p:txBody>
      </p:sp>
      <p:sp>
        <p:nvSpPr>
          <p:cNvPr id="8" name="divider">
            <a:extLst xmlns:a="http://schemas.openxmlformats.org/drawingml/2006/main">
              <a:ext uri="{FF2B5EF4-FFF2-40B4-BE49-F238E27FC236}">
                <a16:creationId xmlns:a16="http://schemas.microsoft.com/office/drawing/2014/main" id="{7A976762-6CD6-48B8-86AA-8D89A4E484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067050"/>
            <a:ext cx="11049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D6DCE5"/>
            </a:solidFill>
            <a:prstDash val="solid"/>
          </a:ln>
        </p:spPr>
      </p:sp>
      <p:sp>
        <p:nvSpPr>
          <p:cNvPr id="9" name="year-0">
            <a:extLst xmlns:a="http://schemas.openxmlformats.org/drawingml/2006/main">
              <a:ext uri="{FF2B5EF4-FFF2-40B4-BE49-F238E27FC236}">
                <a16:creationId xmlns:a16="http://schemas.microsoft.com/office/drawing/2014/main" id="{866DD1A6-6924-4A23-A57E-2109B560DB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476500"/>
            <a:ext cx="34290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925" b="1">
                <a:solidFill>
                  <a:srgbClr val="1E4FA8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2925" b="1">
                <a:solidFill>
                  <a:srgbClr val="1E4FA8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2925" b="1">
                <a:solidFill>
                  <a:srgbClr val="1E4FA8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2925" b="1">
                <a:solidFill>
                  <a:srgbClr val="1E4FA8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2925" b="1">
                <a:solidFill>
                  <a:srgbClr val="1E4FA8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2925" b="1">
                <a:solidFill>
                  <a:srgbClr val="1E4FA8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2925" b="1">
                <a:solidFill>
                  <a:srgbClr val="1E4FA8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2925" b="1">
                <a:solidFill>
                  <a:srgbClr val="1E4FA8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2925" b="1">
                <a:solidFill>
                  <a:srgbClr val="1E4FA8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2925" b="1">
                <a:solidFill>
                  <a:srgbClr val="1E4FA8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defRPr sz="2925" b="1">
                <a:solidFill>
                  <a:srgbClr val="1E4FA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925" b="1">
                <a:solidFill>
                  <a:srgbClr val="1E4FA8"/>
                </a:solidFill>
                <a:latin typeface="Microsoft YaHei"/>
                <a:ea typeface="Microsoft YaHei"/>
                <a:cs typeface="Microsoft YaHei"/>
              </a:rPr>
              <a:t>2015</a:t>
            </a:r>
          </a:p>
        </p:txBody>
      </p:sp>
      <p:sp>
        <p:nvSpPr>
          <p:cNvPr id="10" name="event-0">
            <a:extLst xmlns:a="http://schemas.openxmlformats.org/drawingml/2006/main">
              <a:ext uri="{FF2B5EF4-FFF2-40B4-BE49-F238E27FC236}">
                <a16:creationId xmlns:a16="http://schemas.microsoft.com/office/drawing/2014/main" id="{B3D4BD52-BD6B-41D6-9920-1DDD0945D7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333750"/>
            <a:ext cx="3381375" cy="1162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75" b="0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1875" b="0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1875" b="0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1875" b="0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1875" b="0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1875" b="0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1875" b="0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1875" b="0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1875" b="0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1875" b="0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defRPr sz="1875" b="0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rPr>
              <a:t>PiS取得235 / 460席</a:t>
            </a:r>
          </a:p>
          <a:p xmlns:a="http://schemas.openxmlformats.org/drawingml/2006/main">
            <a:pPr algn="l">
              <a:defRPr sz="1875" b="0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rPr>
              <a:t>绝对多数，未达修宪多数</a:t>
            </a:r>
          </a:p>
        </p:txBody>
      </p:sp>
      <p:sp>
        <p:nvSpPr>
          <p:cNvPr id="11" name="year-1">
            <a:extLst xmlns:a="http://schemas.openxmlformats.org/drawingml/2006/main">
              <a:ext uri="{FF2B5EF4-FFF2-40B4-BE49-F238E27FC236}">
                <a16:creationId xmlns:a16="http://schemas.microsoft.com/office/drawing/2014/main" id="{89992B6B-381C-4E1E-B679-4EA966B968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81500" y="2476500"/>
            <a:ext cx="34290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925" b="1">
                <a:solidFill>
                  <a:srgbClr val="1E4FA8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2925" b="1">
                <a:solidFill>
                  <a:srgbClr val="1E4FA8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2925" b="1">
                <a:solidFill>
                  <a:srgbClr val="1E4FA8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2925" b="1">
                <a:solidFill>
                  <a:srgbClr val="1E4FA8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2925" b="1">
                <a:solidFill>
                  <a:srgbClr val="1E4FA8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2925" b="1">
                <a:solidFill>
                  <a:srgbClr val="1E4FA8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2925" b="1">
                <a:solidFill>
                  <a:srgbClr val="1E4FA8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2925" b="1">
                <a:solidFill>
                  <a:srgbClr val="1E4FA8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2925" b="1">
                <a:solidFill>
                  <a:srgbClr val="1E4FA8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2925" b="1">
                <a:solidFill>
                  <a:srgbClr val="1E4FA8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defRPr sz="2925" b="1">
                <a:solidFill>
                  <a:srgbClr val="1E4FA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925" b="1">
                <a:solidFill>
                  <a:srgbClr val="1E4FA8"/>
                </a:solidFill>
                <a:latin typeface="Microsoft YaHei"/>
                <a:ea typeface="Microsoft YaHei"/>
                <a:cs typeface="Microsoft YaHei"/>
              </a:rPr>
              <a:t>2019</a:t>
            </a:r>
          </a:p>
        </p:txBody>
      </p:sp>
      <p:sp>
        <p:nvSpPr>
          <p:cNvPr id="12" name="event-1">
            <a:extLst xmlns:a="http://schemas.openxmlformats.org/drawingml/2006/main">
              <a:ext uri="{FF2B5EF4-FFF2-40B4-BE49-F238E27FC236}">
                <a16:creationId xmlns:a16="http://schemas.microsoft.com/office/drawing/2014/main" id="{50885300-5CBE-40D4-9C8D-878DACB8D6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81500" y="3333750"/>
            <a:ext cx="3381375" cy="1162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75" b="0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1875" b="0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1875" b="0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1875" b="0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1875" b="0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1875" b="0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1875" b="0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1875" b="0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1875" b="0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1875" b="0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defRPr sz="1875" b="0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rPr>
              <a:t>欧盟法院认定</a:t>
            </a:r>
          </a:p>
          <a:p xmlns:a="http://schemas.openxmlformats.org/drawingml/2006/main">
            <a:pPr algn="l">
              <a:defRPr sz="1875" b="0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rPr>
              <a:t>最高法院退休年龄规定违法</a:t>
            </a:r>
          </a:p>
        </p:txBody>
      </p:sp>
      <p:sp>
        <p:nvSpPr>
          <p:cNvPr id="13" name="year-2">
            <a:extLst xmlns:a="http://schemas.openxmlformats.org/drawingml/2006/main">
              <a:ext uri="{FF2B5EF4-FFF2-40B4-BE49-F238E27FC236}">
                <a16:creationId xmlns:a16="http://schemas.microsoft.com/office/drawing/2014/main" id="{A91915C8-5075-43FC-A402-89EE65F26E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476500"/>
            <a:ext cx="34290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925" b="1">
                <a:solidFill>
                  <a:srgbClr val="1E4FA8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2925" b="1">
                <a:solidFill>
                  <a:srgbClr val="1E4FA8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2925" b="1">
                <a:solidFill>
                  <a:srgbClr val="1E4FA8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2925" b="1">
                <a:solidFill>
                  <a:srgbClr val="1E4FA8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2925" b="1">
                <a:solidFill>
                  <a:srgbClr val="1E4FA8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2925" b="1">
                <a:solidFill>
                  <a:srgbClr val="1E4FA8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2925" b="1">
                <a:solidFill>
                  <a:srgbClr val="1E4FA8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2925" b="1">
                <a:solidFill>
                  <a:srgbClr val="1E4FA8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2925" b="1">
                <a:solidFill>
                  <a:srgbClr val="1E4FA8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2925" b="1">
                <a:solidFill>
                  <a:srgbClr val="1E4FA8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defRPr sz="2925" b="1">
                <a:solidFill>
                  <a:srgbClr val="1E4FA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925" b="1">
                <a:solidFill>
                  <a:srgbClr val="1E4FA8"/>
                </a:solidFill>
                <a:latin typeface="Microsoft YaHei"/>
                <a:ea typeface="Microsoft YaHei"/>
                <a:cs typeface="Microsoft YaHei"/>
              </a:rPr>
              <a:t>2023</a:t>
            </a:r>
          </a:p>
        </p:txBody>
      </p:sp>
      <p:sp>
        <p:nvSpPr>
          <p:cNvPr id="14" name="event-2">
            <a:extLst xmlns:a="http://schemas.openxmlformats.org/drawingml/2006/main">
              <a:ext uri="{FF2B5EF4-FFF2-40B4-BE49-F238E27FC236}">
                <a16:creationId xmlns:a16="http://schemas.microsoft.com/office/drawing/2014/main" id="{2475481E-B6A1-418B-ACA1-B2443D6604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333750"/>
            <a:ext cx="3381375" cy="1162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75" b="0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1875" b="0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1875" b="0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1875" b="0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1875" b="0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1875" b="0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1875" b="0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1875" b="0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1875" b="0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1875" b="0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defRPr sz="1875" b="0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rPr>
              <a:t>选举仍然实现</a:t>
            </a:r>
          </a:p>
          <a:p xmlns:a="http://schemas.openxmlformats.org/drawingml/2006/main">
            <a:pPr algn="l">
              <a:defRPr sz="1875" b="0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rPr>
              <a:t>执政更替</a:t>
            </a:r>
          </a:p>
        </p:txBody>
      </p:sp>
      <p:sp>
        <p:nvSpPr>
          <p:cNvPr id="15" name="divider">
            <a:extLst xmlns:a="http://schemas.openxmlformats.org/drawingml/2006/main">
              <a:ext uri="{FF2B5EF4-FFF2-40B4-BE49-F238E27FC236}">
                <a16:creationId xmlns:a16="http://schemas.microsoft.com/office/drawing/2014/main" id="{899049EA-476B-4B12-89D8-11FC41DBFD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695825"/>
            <a:ext cx="11049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6DCE5"/>
            </a:solidFill>
            <a:prstDash val="solid"/>
          </a:ln>
        </p:spPr>
      </p:sp>
      <p:sp>
        <p:nvSpPr>
          <p:cNvPr id="16" name="accountability-label">
            <a:extLst xmlns:a="http://schemas.openxmlformats.org/drawingml/2006/main">
              <a:ext uri="{FF2B5EF4-FFF2-40B4-BE49-F238E27FC236}">
                <a16:creationId xmlns:a16="http://schemas.microsoft.com/office/drawing/2014/main" id="{DE981FE5-1438-4710-9232-1AA35BFEB1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5019675"/>
            <a:ext cx="195262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025" b="1">
                <a:solidFill>
                  <a:srgbClr val="1E4FA8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2025" b="1">
                <a:solidFill>
                  <a:srgbClr val="1E4FA8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2025" b="1">
                <a:solidFill>
                  <a:srgbClr val="1E4FA8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2025" b="1">
                <a:solidFill>
                  <a:srgbClr val="1E4FA8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2025" b="1">
                <a:solidFill>
                  <a:srgbClr val="1E4FA8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2025" b="1">
                <a:solidFill>
                  <a:srgbClr val="1E4FA8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2025" b="1">
                <a:solidFill>
                  <a:srgbClr val="1E4FA8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2025" b="1">
                <a:solidFill>
                  <a:srgbClr val="1E4FA8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2025" b="1">
                <a:solidFill>
                  <a:srgbClr val="1E4FA8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2025" b="1">
                <a:solidFill>
                  <a:srgbClr val="1E4FA8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defRPr sz="2025" b="1">
                <a:solidFill>
                  <a:srgbClr val="1E4FA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1">
                <a:solidFill>
                  <a:srgbClr val="1E4FA8"/>
                </a:solidFill>
                <a:latin typeface="Microsoft YaHei"/>
                <a:ea typeface="Microsoft YaHei"/>
                <a:cs typeface="Microsoft YaHei"/>
              </a:rPr>
              <a:t>选举问责</a:t>
            </a:r>
          </a:p>
        </p:txBody>
      </p:sp>
      <p:sp>
        <p:nvSpPr>
          <p:cNvPr id="17" name="accountability">
            <a:extLst xmlns:a="http://schemas.openxmlformats.org/drawingml/2006/main">
              <a:ext uri="{FF2B5EF4-FFF2-40B4-BE49-F238E27FC236}">
                <a16:creationId xmlns:a16="http://schemas.microsoft.com/office/drawing/2014/main" id="{0C178473-A918-4603-8856-EB006F56F9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62250" y="5019675"/>
            <a:ext cx="8858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00" b="0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2100" b="0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2100" b="0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2100" b="0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2100" b="0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2100" b="0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2100" b="0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2100" b="0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2100" b="0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2100" b="0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defRPr sz="2100" b="0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0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rPr>
              <a:t>政治竞争仍能产生执政更替</a:t>
            </a:r>
          </a:p>
          <a:p xmlns:a="http://schemas.openxmlformats.org/drawingml/2006/main">
            <a:pPr algn="l">
              <a:defRPr sz="2100" b="0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0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rPr>
              <a:t>后续制度修复继续观察</a:t>
            </a:r>
          </a:p>
        </p:txBody>
      </p:sp>
    </p:spTree>
    <p:extLst>
      <p:ext uri="{BB962C8B-B14F-4D97-AF65-F5344CB8AC3E}">
        <p14:creationId xmlns:p14="http://schemas.microsoft.com/office/powerpoint/2010/main" val="475112818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section">
            <a:extLst xmlns:a="http://schemas.openxmlformats.org/drawingml/2006/main">
              <a:ext uri="{FF2B5EF4-FFF2-40B4-BE49-F238E27FC236}">
                <a16:creationId xmlns:a16="http://schemas.microsoft.com/office/drawing/2014/main" id="{8E9CC872-FAD1-4326-BE14-55877ACCFF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523875"/>
            <a:ext cx="11049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3D7BD9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1275" b="0">
                <a:solidFill>
                  <a:srgbClr val="3D7BD9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1275" b="0">
                <a:solidFill>
                  <a:srgbClr val="3D7BD9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1275" b="0">
                <a:solidFill>
                  <a:srgbClr val="3D7BD9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1275" b="0">
                <a:solidFill>
                  <a:srgbClr val="3D7BD9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1275" b="0">
                <a:solidFill>
                  <a:srgbClr val="3D7BD9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1275" b="0">
                <a:solidFill>
                  <a:srgbClr val="3D7BD9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1275" b="0">
                <a:solidFill>
                  <a:srgbClr val="3D7BD9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1275" b="0">
                <a:solidFill>
                  <a:srgbClr val="3D7BD9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1275" b="0">
                <a:solidFill>
                  <a:srgbClr val="3D7BD9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defRPr sz="1275" b="0">
                <a:solidFill>
                  <a:srgbClr val="3D7BD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3D7BD9"/>
                </a:solidFill>
                <a:latin typeface="Microsoft YaHei"/>
                <a:ea typeface="Microsoft YaHei"/>
                <a:cs typeface="Microsoft YaHei"/>
              </a:rPr>
              <a:t>核心比较</a:t>
            </a:r>
          </a:p>
        </p:txBody>
      </p:sp>
      <p:sp>
        <p:nvSpPr>
          <p:cNvPr id="2" name="slide-title">
            <a:extLst xmlns:a="http://schemas.openxmlformats.org/drawingml/2006/main">
              <a:ext uri="{FF2B5EF4-FFF2-40B4-BE49-F238E27FC236}">
                <a16:creationId xmlns:a16="http://schemas.microsoft.com/office/drawing/2014/main" id="{2E705ADC-90B4-435E-AE7B-C8AAF1B7BE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895350"/>
            <a:ext cx="11049000" cy="542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000" b="1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3000" b="1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3000" b="1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3000" b="1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3000" b="1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3000" b="1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3000" b="1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3000" b="1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3000" b="1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3000" b="1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defRPr sz="3000" b="1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000" b="1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rPr>
              <a:t>改造手段与剩余政治竞争</a:t>
            </a:r>
          </a:p>
        </p:txBody>
      </p:sp>
      <p:sp>
        <p:nvSpPr>
          <p:cNvPr id="3" name="divider">
            <a:extLst xmlns:a="http://schemas.openxmlformats.org/drawingml/2006/main">
              <a:ext uri="{FF2B5EF4-FFF2-40B4-BE49-F238E27FC236}">
                <a16:creationId xmlns:a16="http://schemas.microsoft.com/office/drawing/2014/main" id="{5CAFFC99-AA31-491D-A102-3A40F47892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514475"/>
            <a:ext cx="11049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6DCE5"/>
            </a:solidFill>
            <a:prstDash val="solid"/>
          </a:ln>
        </p:spPr>
      </p:sp>
      <p:sp>
        <p:nvSpPr>
          <p:cNvPr id="4" name="source">
            <a:extLst xmlns:a="http://schemas.openxmlformats.org/drawingml/2006/main">
              <a:ext uri="{FF2B5EF4-FFF2-40B4-BE49-F238E27FC236}">
                <a16:creationId xmlns:a16="http://schemas.microsoft.com/office/drawing/2014/main" id="{DF8386DC-E22D-41C2-A6AA-A2F7056FFC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086475"/>
            <a:ext cx="10572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50" b="0">
                <a:solidFill>
                  <a:srgbClr val="4A5568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1050" b="0">
                <a:solidFill>
                  <a:srgbClr val="4A5568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1050" b="0">
                <a:solidFill>
                  <a:srgbClr val="4A5568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1050" b="0">
                <a:solidFill>
                  <a:srgbClr val="4A5568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1050" b="0">
                <a:solidFill>
                  <a:srgbClr val="4A5568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1050" b="0">
                <a:solidFill>
                  <a:srgbClr val="4A5568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1050" b="0">
                <a:solidFill>
                  <a:srgbClr val="4A5568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1050" b="0">
                <a:solidFill>
                  <a:srgbClr val="4A5568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1050" b="0">
                <a:solidFill>
                  <a:srgbClr val="4A5568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1050" b="0">
                <a:solidFill>
                  <a:srgbClr val="4A5568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defRPr sz="1050" b="0">
                <a:solidFill>
                  <a:srgbClr val="4A55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0">
                <a:solidFill>
                  <a:srgbClr val="4A5568"/>
                </a:solidFill>
                <a:latin typeface="Microsoft YaHei"/>
                <a:ea typeface="Microsoft YaHei"/>
                <a:cs typeface="Microsoft YaHei"/>
              </a:rPr>
              <a:t>来源：Scheppele 2018；OSCE/ODIHR匈牙利2022及波兰2023选举观察</a:t>
            </a:r>
          </a:p>
        </p:txBody>
      </p:sp>
      <p:sp>
        <p:nvSpPr>
          <p:cNvPr id="5" name="footer">
            <a:extLst xmlns:a="http://schemas.openxmlformats.org/drawingml/2006/main">
              <a:ext uri="{FF2B5EF4-FFF2-40B4-BE49-F238E27FC236}">
                <a16:creationId xmlns:a16="http://schemas.microsoft.com/office/drawing/2014/main" id="{C5C8B7D6-B6FF-4341-AE0C-9AF0564AC8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19850"/>
            <a:ext cx="6667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50" b="0">
                <a:solidFill>
                  <a:srgbClr val="8B97A8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1050" b="0">
                <a:solidFill>
                  <a:srgbClr val="8B97A8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1050" b="0">
                <a:solidFill>
                  <a:srgbClr val="8B97A8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1050" b="0">
                <a:solidFill>
                  <a:srgbClr val="8B97A8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1050" b="0">
                <a:solidFill>
                  <a:srgbClr val="8B97A8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1050" b="0">
                <a:solidFill>
                  <a:srgbClr val="8B97A8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1050" b="0">
                <a:solidFill>
                  <a:srgbClr val="8B97A8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1050" b="0">
                <a:solidFill>
                  <a:srgbClr val="8B97A8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1050" b="0">
                <a:solidFill>
                  <a:srgbClr val="8B97A8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1050" b="0">
                <a:solidFill>
                  <a:srgbClr val="8B97A8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defRPr sz="1050" b="0">
                <a:solidFill>
                  <a:srgbClr val="8B97A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0">
                <a:solidFill>
                  <a:srgbClr val="8B97A8"/>
                </a:solidFill>
                <a:latin typeface="Microsoft YaHei"/>
                <a:ea typeface="Microsoft YaHei"/>
                <a:cs typeface="Microsoft YaHei"/>
              </a:rPr>
              <a:t>比较政治学研究  期中课堂报告</a:t>
            </a:r>
          </a:p>
        </p:txBody>
      </p:sp>
      <p:sp>
        <p:nvSpPr>
          <p:cNvPr id="6" name="page">
            <a:extLst xmlns:a="http://schemas.openxmlformats.org/drawingml/2006/main">
              <a:ext uri="{FF2B5EF4-FFF2-40B4-BE49-F238E27FC236}">
                <a16:creationId xmlns:a16="http://schemas.microsoft.com/office/drawing/2014/main" id="{C50CCEC3-152B-4FCB-BDBE-7BFC7832CE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0" y="6419850"/>
            <a:ext cx="1047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050" b="0">
                <a:solidFill>
                  <a:srgbClr val="8B97A8"/>
                </a:solidFill>
                <a:latin typeface="Microsoft YaHei"/>
                <a:ea typeface="Microsoft YaHei"/>
                <a:cs typeface="Microsoft YaHei"/>
              </a:defRPr>
            </a:defPPr>
            <a:lvl1pPr algn="r">
              <a:defRPr sz="1050" b="0">
                <a:solidFill>
                  <a:srgbClr val="8B97A8"/>
                </a:solidFill>
                <a:latin typeface="Microsoft YaHei"/>
                <a:ea typeface="Microsoft YaHei"/>
                <a:cs typeface="Microsoft YaHei"/>
              </a:defRPr>
            </a:lvl1pPr>
            <a:lvl2pPr algn="r">
              <a:defRPr sz="1050" b="0">
                <a:solidFill>
                  <a:srgbClr val="8B97A8"/>
                </a:solidFill>
                <a:latin typeface="Microsoft YaHei"/>
                <a:ea typeface="Microsoft YaHei"/>
                <a:cs typeface="Microsoft YaHei"/>
              </a:defRPr>
            </a:lvl2pPr>
            <a:lvl3pPr algn="r">
              <a:defRPr sz="1050" b="0">
                <a:solidFill>
                  <a:srgbClr val="8B97A8"/>
                </a:solidFill>
                <a:latin typeface="Microsoft YaHei"/>
                <a:ea typeface="Microsoft YaHei"/>
                <a:cs typeface="Microsoft YaHei"/>
              </a:defRPr>
            </a:lvl3pPr>
            <a:lvl4pPr algn="r">
              <a:defRPr sz="1050" b="0">
                <a:solidFill>
                  <a:srgbClr val="8B97A8"/>
                </a:solidFill>
                <a:latin typeface="Microsoft YaHei"/>
                <a:ea typeface="Microsoft YaHei"/>
                <a:cs typeface="Microsoft YaHei"/>
              </a:defRPr>
            </a:lvl4pPr>
            <a:lvl5pPr algn="r">
              <a:defRPr sz="1050" b="0">
                <a:solidFill>
                  <a:srgbClr val="8B97A8"/>
                </a:solidFill>
                <a:latin typeface="Microsoft YaHei"/>
                <a:ea typeface="Microsoft YaHei"/>
                <a:cs typeface="Microsoft YaHei"/>
              </a:defRPr>
            </a:lvl5pPr>
            <a:lvl6pPr algn="r">
              <a:defRPr sz="1050" b="0">
                <a:solidFill>
                  <a:srgbClr val="8B97A8"/>
                </a:solidFill>
                <a:latin typeface="Microsoft YaHei"/>
                <a:ea typeface="Microsoft YaHei"/>
                <a:cs typeface="Microsoft YaHei"/>
              </a:defRPr>
            </a:lvl6pPr>
            <a:lvl7pPr algn="r">
              <a:defRPr sz="1050" b="0">
                <a:solidFill>
                  <a:srgbClr val="8B97A8"/>
                </a:solidFill>
                <a:latin typeface="Microsoft YaHei"/>
                <a:ea typeface="Microsoft YaHei"/>
                <a:cs typeface="Microsoft YaHei"/>
              </a:defRPr>
            </a:lvl7pPr>
            <a:lvl8pPr algn="r">
              <a:defRPr sz="1050" b="0">
                <a:solidFill>
                  <a:srgbClr val="8B97A8"/>
                </a:solidFill>
                <a:latin typeface="Microsoft YaHei"/>
                <a:ea typeface="Microsoft YaHei"/>
                <a:cs typeface="Microsoft YaHei"/>
              </a:defRPr>
            </a:lvl8pPr>
            <a:lvl9pPr algn="r">
              <a:defRPr sz="1050" b="0">
                <a:solidFill>
                  <a:srgbClr val="8B97A8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r">
              <a:defRPr sz="1050" b="0">
                <a:solidFill>
                  <a:srgbClr val="8B97A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0">
                <a:solidFill>
                  <a:srgbClr val="8B97A8"/>
                </a:solidFill>
                <a:latin typeface="Microsoft YaHei"/>
                <a:ea typeface="Microsoft YaHei"/>
                <a:cs typeface="Microsoft YaHei"/>
              </a:rPr>
              <a:t>07 / 10</a:t>
            </a:r>
          </a:p>
        </p:txBody>
      </p:sp>
      <p:graphicFrame>
        <p:nvGraphicFrame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5417202-3ECC-4478-8C4F-81091ED8FF05}"/>
              </a:ext>
            </a:extLst>
          </p:cNvPr>
          <p:cNvGraphicFramePr/>
          <p:nvPr/>
        </p:nvGraphicFramePr>
        <p:xfrm>
          <a:off xmlns:a="http://schemas.openxmlformats.org/drawingml/2006/main" x="571500" y="1895475"/>
          <a:ext xmlns:a="http://schemas.openxmlformats.org/drawingml/2006/main" cx="11049000" cy="331470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1905000"/>
                <a:gridCol w="4572000"/>
                <a:gridCol w="4572000"/>
              </a:tblGrid>
              <a:tr h="828675">
                <a:tc>
                  <a:txBody>
                    <a:bodyPr lIns="133350" tIns="133350" rIns="133350" bIns="133350"/>
                    <a:lstStyle/>
                    <a:p>
                      <a:pPr algn="l"/>
                      <a:r>
                        <a:rPr sz="2025" b="1">
                          <a:solidFill>
                            <a:srgbClr val="1E4FA8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维度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D6DCE5"/>
                      </a:solidFill>
                      <a:prstDash val="solid"/>
                    </a:lnL>
                    <a:lnR w="9525">
                      <a:solidFill>
                        <a:srgbClr val="D6DCE5"/>
                      </a:solidFill>
                      <a:prstDash val="solid"/>
                    </a:lnR>
                    <a:lnT w="9525">
                      <a:solidFill>
                        <a:srgbClr val="D6DCE5"/>
                      </a:solidFill>
                      <a:prstDash val="solid"/>
                    </a:lnT>
                    <a:lnB w="9525">
                      <a:solidFill>
                        <a:srgbClr val="D6DCE5"/>
                      </a:solidFill>
                      <a:prstDash val="solid"/>
                    </a:lnB>
                    <a:solidFill>
                      <a:srgbClr val="E8EFF8"/>
                    </a:solidFill>
                  </a:tcPr>
                </a:tc>
                <a:tc>
                  <a:txBody>
                    <a:bodyPr lIns="133350" tIns="133350" rIns="133350" bIns="133350"/>
                    <a:lstStyle/>
                    <a:p>
                      <a:pPr algn="l"/>
                      <a:r>
                        <a:rPr sz="2025" b="1">
                          <a:solidFill>
                            <a:srgbClr val="1E4FA8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匈牙利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D6DCE5"/>
                      </a:solidFill>
                      <a:prstDash val="solid"/>
                    </a:lnR>
                    <a:lnT w="9525">
                      <a:solidFill>
                        <a:srgbClr val="D6DCE5"/>
                      </a:solidFill>
                      <a:prstDash val="solid"/>
                    </a:lnT>
                    <a:lnB w="9525">
                      <a:solidFill>
                        <a:srgbClr val="D6DCE5"/>
                      </a:solidFill>
                      <a:prstDash val="solid"/>
                    </a:lnB>
                    <a:solidFill>
                      <a:srgbClr val="E8EFF8"/>
                    </a:solidFill>
                  </a:tcPr>
                </a:tc>
                <a:tc>
                  <a:txBody>
                    <a:bodyPr lIns="133350" tIns="133350" rIns="133350" bIns="133350"/>
                    <a:lstStyle/>
                    <a:p>
                      <a:pPr algn="l"/>
                      <a:r>
                        <a:rPr sz="2025" b="1">
                          <a:solidFill>
                            <a:srgbClr val="1E4FA8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波兰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D6DCE5"/>
                      </a:solidFill>
                      <a:prstDash val="solid"/>
                    </a:lnR>
                    <a:lnT w="9525">
                      <a:solidFill>
                        <a:srgbClr val="D6DCE5"/>
                      </a:solidFill>
                      <a:prstDash val="solid"/>
                    </a:lnT>
                    <a:lnB w="9525">
                      <a:solidFill>
                        <a:srgbClr val="D6DCE5"/>
                      </a:solidFill>
                      <a:prstDash val="solid"/>
                    </a:lnB>
                    <a:solidFill>
                      <a:srgbClr val="E8EFF8"/>
                    </a:solidFill>
                  </a:tcPr>
                </a:tc>
              </a:tr>
              <a:tr h="828675">
                <a:tc>
                  <a:txBody>
                    <a:bodyPr lIns="133350" tIns="133350" rIns="133350" bIns="133350"/>
                    <a:lstStyle/>
                    <a:p>
                      <a:pPr algn="l"/>
                      <a:r>
                        <a:rPr sz="1875" b="0">
                          <a:solidFill>
                            <a:srgbClr val="1A2230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议会起点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D6DCE5"/>
                      </a:solidFill>
                      <a:prstDash val="solid"/>
                    </a:lnL>
                    <a:lnR w="9525">
                      <a:solidFill>
                        <a:srgbClr val="D6DCE5"/>
                      </a:solidFill>
                      <a:prstDash val="solid"/>
                    </a:lnR>
                    <a:lnB w="9525">
                      <a:solidFill>
                        <a:srgbClr val="D6DCE5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33350" tIns="133350" rIns="133350" bIns="133350"/>
                    <a:lstStyle/>
                    <a:p>
                      <a:pPr algn="l"/>
                      <a:r>
                        <a:rPr sz="1875" b="0">
                          <a:solidFill>
                            <a:srgbClr val="1A2230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2010年取得修宪多数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D6DCE5"/>
                      </a:solidFill>
                      <a:prstDash val="solid"/>
                    </a:lnR>
                    <a:lnB w="9525">
                      <a:solidFill>
                        <a:srgbClr val="D6DCE5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33350" tIns="133350" rIns="133350" bIns="133350"/>
                    <a:lstStyle/>
                    <a:p>
                      <a:pPr algn="l"/>
                      <a:r>
                        <a:rPr sz="1875" b="0">
                          <a:solidFill>
                            <a:srgbClr val="1A2230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2015年取得绝对多数</a:t>
                      </a:r>
                    </a:p>
                    <a:p>
                      <a:pPr algn="l"/>
                      <a:r>
                        <a:rPr sz="1875" b="0">
                          <a:solidFill>
                            <a:srgbClr val="1A2230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未达修宪多数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D6DCE5"/>
                      </a:solidFill>
                      <a:prstDash val="solid"/>
                    </a:lnR>
                    <a:lnB w="9525">
                      <a:solidFill>
                        <a:srgbClr val="D6DCE5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828675">
                <a:tc>
                  <a:txBody>
                    <a:bodyPr lIns="133350" tIns="133350" rIns="133350" bIns="133350"/>
                    <a:lstStyle/>
                    <a:p>
                      <a:pPr algn="l"/>
                      <a:r>
                        <a:rPr sz="1875" b="0">
                          <a:solidFill>
                            <a:srgbClr val="1A2230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主要手段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D6DCE5"/>
                      </a:solidFill>
                      <a:prstDash val="solid"/>
                    </a:lnL>
                    <a:lnR w="9525">
                      <a:solidFill>
                        <a:srgbClr val="D6DCE5"/>
                      </a:solidFill>
                      <a:prstDash val="solid"/>
                    </a:lnR>
                    <a:lnB w="9525">
                      <a:solidFill>
                        <a:srgbClr val="D6DCE5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33350" tIns="133350" rIns="133350" bIns="133350"/>
                    <a:lstStyle/>
                    <a:p>
                      <a:pPr algn="l"/>
                      <a:r>
                        <a:rPr sz="1875" b="0">
                          <a:solidFill>
                            <a:srgbClr val="1A2230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宪法重构、普通立法</a:t>
                      </a:r>
                    </a:p>
                    <a:p>
                      <a:pPr algn="l"/>
                      <a:r>
                        <a:rPr sz="1875" b="0">
                          <a:solidFill>
                            <a:srgbClr val="1A2230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与人事安排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D6DCE5"/>
                      </a:solidFill>
                      <a:prstDash val="solid"/>
                    </a:lnR>
                    <a:lnB w="9525">
                      <a:solidFill>
                        <a:srgbClr val="D6DCE5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33350" tIns="133350" rIns="133350" bIns="133350"/>
                    <a:lstStyle/>
                    <a:p>
                      <a:pPr algn="l"/>
                      <a:r>
                        <a:rPr sz="1875" b="0">
                          <a:solidFill>
                            <a:srgbClr val="1A2230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普通立法、人事安排</a:t>
                      </a:r>
                    </a:p>
                    <a:p>
                      <a:pPr algn="l"/>
                      <a:r>
                        <a:rPr sz="1875" b="0">
                          <a:solidFill>
                            <a:srgbClr val="1A2230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与机构运行干预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D6DCE5"/>
                      </a:solidFill>
                      <a:prstDash val="solid"/>
                    </a:lnR>
                    <a:lnB w="9525">
                      <a:solidFill>
                        <a:srgbClr val="D6DCE5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828675">
                <a:tc>
                  <a:txBody>
                    <a:bodyPr lIns="133350" tIns="133350" rIns="133350" bIns="133350"/>
                    <a:lstStyle/>
                    <a:p>
                      <a:pPr algn="l"/>
                      <a:r>
                        <a:rPr sz="1875" b="0">
                          <a:solidFill>
                            <a:srgbClr val="1A2230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竞争观察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D6DCE5"/>
                      </a:solidFill>
                      <a:prstDash val="solid"/>
                    </a:lnL>
                    <a:lnR w="9525">
                      <a:solidFill>
                        <a:srgbClr val="D6DCE5"/>
                      </a:solidFill>
                      <a:prstDash val="solid"/>
                    </a:lnR>
                    <a:lnB w="9525">
                      <a:solidFill>
                        <a:srgbClr val="D6DCE5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33350" tIns="133350" rIns="133350" bIns="133350"/>
                    <a:lstStyle/>
                    <a:p>
                      <a:pPr algn="l"/>
                      <a:r>
                        <a:rPr sz="1875" b="0">
                          <a:solidFill>
                            <a:srgbClr val="1A2230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2022年缺乏公平竞争条件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D6DCE5"/>
                      </a:solidFill>
                      <a:prstDash val="solid"/>
                    </a:lnR>
                    <a:lnB w="9525">
                      <a:solidFill>
                        <a:srgbClr val="D6DCE5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33350" tIns="133350" rIns="133350" bIns="133350"/>
                    <a:lstStyle/>
                    <a:p>
                      <a:pPr algn="l"/>
                      <a:r>
                        <a:rPr sz="1875" b="0">
                          <a:solidFill>
                            <a:srgbClr val="1A2230"/>
                          </a:solidFill>
                          <a:latin typeface="Microsoft YaHei"/>
                          <a:ea typeface="Microsoft YaHei"/>
                          <a:cs typeface="Microsoft YaHei"/>
                        </a:rPr>
                        <a:t>2023年仍实现执政更替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D6DCE5"/>
                      </a:solidFill>
                      <a:prstDash val="solid"/>
                    </a:lnR>
                    <a:lnB w="9525">
                      <a:solidFill>
                        <a:srgbClr val="D6DCE5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8" name="comparison-result">
            <a:extLst xmlns:a="http://schemas.openxmlformats.org/drawingml/2006/main">
              <a:ext uri="{FF2B5EF4-FFF2-40B4-BE49-F238E27FC236}">
                <a16:creationId xmlns:a16="http://schemas.microsoft.com/office/drawing/2014/main" id="{55BE2150-61A2-40D0-A690-0262163949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5562600"/>
            <a:ext cx="11049000" cy="447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1E4FA8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2100" b="1">
                <a:solidFill>
                  <a:srgbClr val="1E4FA8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2100" b="1">
                <a:solidFill>
                  <a:srgbClr val="1E4FA8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2100" b="1">
                <a:solidFill>
                  <a:srgbClr val="1E4FA8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2100" b="1">
                <a:solidFill>
                  <a:srgbClr val="1E4FA8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2100" b="1">
                <a:solidFill>
                  <a:srgbClr val="1E4FA8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2100" b="1">
                <a:solidFill>
                  <a:srgbClr val="1E4FA8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2100" b="1">
                <a:solidFill>
                  <a:srgbClr val="1E4FA8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2100" b="1">
                <a:solidFill>
                  <a:srgbClr val="1E4FA8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2100" b="1">
                <a:solidFill>
                  <a:srgbClr val="1E4FA8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defRPr sz="2100" b="1">
                <a:solidFill>
                  <a:srgbClr val="1E4FA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1">
                <a:solidFill>
                  <a:srgbClr val="1E4FA8"/>
                </a:solidFill>
                <a:latin typeface="Microsoft YaHei"/>
                <a:ea typeface="Microsoft YaHei"/>
                <a:cs typeface="Microsoft YaHei"/>
              </a:rPr>
              <a:t>修宪能力影响改造范围，剩余竞争影响选举问责</a:t>
            </a:r>
          </a:p>
        </p:txBody>
      </p:sp>
    </p:spTree>
    <p:extLst>
      <p:ext uri="{BB962C8B-B14F-4D97-AF65-F5344CB8AC3E}">
        <p14:creationId xmlns:p14="http://schemas.microsoft.com/office/powerpoint/2010/main" val="498437719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section">
            <a:extLst xmlns:a="http://schemas.openxmlformats.org/drawingml/2006/main">
              <a:ext uri="{FF2B5EF4-FFF2-40B4-BE49-F238E27FC236}">
                <a16:creationId xmlns:a16="http://schemas.microsoft.com/office/drawing/2014/main" id="{AD066C7A-3F81-46C1-B77F-E028D65DF5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523875"/>
            <a:ext cx="11049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3D7BD9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1275" b="0">
                <a:solidFill>
                  <a:srgbClr val="3D7BD9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1275" b="0">
                <a:solidFill>
                  <a:srgbClr val="3D7BD9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1275" b="0">
                <a:solidFill>
                  <a:srgbClr val="3D7BD9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1275" b="0">
                <a:solidFill>
                  <a:srgbClr val="3D7BD9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1275" b="0">
                <a:solidFill>
                  <a:srgbClr val="3D7BD9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1275" b="0">
                <a:solidFill>
                  <a:srgbClr val="3D7BD9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1275" b="0">
                <a:solidFill>
                  <a:srgbClr val="3D7BD9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1275" b="0">
                <a:solidFill>
                  <a:srgbClr val="3D7BD9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1275" b="0">
                <a:solidFill>
                  <a:srgbClr val="3D7BD9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defRPr sz="1275" b="0">
                <a:solidFill>
                  <a:srgbClr val="3D7BD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3D7BD9"/>
                </a:solidFill>
                <a:latin typeface="Microsoft YaHei"/>
                <a:ea typeface="Microsoft YaHei"/>
                <a:cs typeface="Microsoft YaHei"/>
              </a:rPr>
              <a:t>欧盟政策与评析</a:t>
            </a:r>
          </a:p>
        </p:txBody>
      </p:sp>
      <p:sp>
        <p:nvSpPr>
          <p:cNvPr id="2" name="slide-title">
            <a:extLst xmlns:a="http://schemas.openxmlformats.org/drawingml/2006/main">
              <a:ext uri="{FF2B5EF4-FFF2-40B4-BE49-F238E27FC236}">
                <a16:creationId xmlns:a16="http://schemas.microsoft.com/office/drawing/2014/main" id="{8FC4C9A6-F1DC-4DB4-AFE9-8DBAD69B2A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895350"/>
            <a:ext cx="11049000" cy="542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000" b="1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3000" b="1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3000" b="1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3000" b="1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3000" b="1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3000" b="1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3000" b="1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3000" b="1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3000" b="1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3000" b="1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defRPr sz="3000" b="1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000" b="1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rPr>
              <a:t>具体纠偏与制度恢复</a:t>
            </a:r>
          </a:p>
        </p:txBody>
      </p:sp>
      <p:sp>
        <p:nvSpPr>
          <p:cNvPr id="3" name="divider">
            <a:extLst xmlns:a="http://schemas.openxmlformats.org/drawingml/2006/main">
              <a:ext uri="{FF2B5EF4-FFF2-40B4-BE49-F238E27FC236}">
                <a16:creationId xmlns:a16="http://schemas.microsoft.com/office/drawing/2014/main" id="{8A9DBF95-1727-4BBD-B41F-52DCCD75DB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514475"/>
            <a:ext cx="11049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6DCE5"/>
            </a:solidFill>
            <a:prstDash val="solid"/>
          </a:ln>
        </p:spPr>
      </p:sp>
      <p:sp>
        <p:nvSpPr>
          <p:cNvPr id="4" name="source">
            <a:extLst xmlns:a="http://schemas.openxmlformats.org/drawingml/2006/main">
              <a:ext uri="{FF2B5EF4-FFF2-40B4-BE49-F238E27FC236}">
                <a16:creationId xmlns:a16="http://schemas.microsoft.com/office/drawing/2014/main" id="{2AB26FA1-9424-4A32-8A1E-AB106811F8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086475"/>
            <a:ext cx="10572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50" b="0">
                <a:solidFill>
                  <a:srgbClr val="4A5568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1050" b="0">
                <a:solidFill>
                  <a:srgbClr val="4A5568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1050" b="0">
                <a:solidFill>
                  <a:srgbClr val="4A5568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1050" b="0">
                <a:solidFill>
                  <a:srgbClr val="4A5568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1050" b="0">
                <a:solidFill>
                  <a:srgbClr val="4A5568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1050" b="0">
                <a:solidFill>
                  <a:srgbClr val="4A5568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1050" b="0">
                <a:solidFill>
                  <a:srgbClr val="4A5568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1050" b="0">
                <a:solidFill>
                  <a:srgbClr val="4A5568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1050" b="0">
                <a:solidFill>
                  <a:srgbClr val="4A5568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1050" b="0">
                <a:solidFill>
                  <a:srgbClr val="4A5568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defRPr sz="1050" b="0">
                <a:solidFill>
                  <a:srgbClr val="4A55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0">
                <a:solidFill>
                  <a:srgbClr val="4A5568"/>
                </a:solidFill>
                <a:latin typeface="Microsoft YaHei"/>
                <a:ea typeface="Microsoft YaHei"/>
                <a:cs typeface="Microsoft YaHei"/>
              </a:rPr>
              <a:t>来源：《欧盟条约》第7条；CJEU 2019；欧盟理事会2022；欧盟委员会2023</a:t>
            </a:r>
          </a:p>
        </p:txBody>
      </p:sp>
      <p:sp>
        <p:nvSpPr>
          <p:cNvPr id="5" name="footer">
            <a:extLst xmlns:a="http://schemas.openxmlformats.org/drawingml/2006/main">
              <a:ext uri="{FF2B5EF4-FFF2-40B4-BE49-F238E27FC236}">
                <a16:creationId xmlns:a16="http://schemas.microsoft.com/office/drawing/2014/main" id="{391AB629-AF31-450D-B237-8A3A2A05D7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19850"/>
            <a:ext cx="6667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50" b="0">
                <a:solidFill>
                  <a:srgbClr val="8B97A8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1050" b="0">
                <a:solidFill>
                  <a:srgbClr val="8B97A8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1050" b="0">
                <a:solidFill>
                  <a:srgbClr val="8B97A8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1050" b="0">
                <a:solidFill>
                  <a:srgbClr val="8B97A8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1050" b="0">
                <a:solidFill>
                  <a:srgbClr val="8B97A8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1050" b="0">
                <a:solidFill>
                  <a:srgbClr val="8B97A8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1050" b="0">
                <a:solidFill>
                  <a:srgbClr val="8B97A8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1050" b="0">
                <a:solidFill>
                  <a:srgbClr val="8B97A8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1050" b="0">
                <a:solidFill>
                  <a:srgbClr val="8B97A8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1050" b="0">
                <a:solidFill>
                  <a:srgbClr val="8B97A8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defRPr sz="1050" b="0">
                <a:solidFill>
                  <a:srgbClr val="8B97A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0">
                <a:solidFill>
                  <a:srgbClr val="8B97A8"/>
                </a:solidFill>
                <a:latin typeface="Microsoft YaHei"/>
                <a:ea typeface="Microsoft YaHei"/>
                <a:cs typeface="Microsoft YaHei"/>
              </a:rPr>
              <a:t>比较政治学研究  期中课堂报告</a:t>
            </a:r>
          </a:p>
        </p:txBody>
      </p:sp>
      <p:sp>
        <p:nvSpPr>
          <p:cNvPr id="6" name="page">
            <a:extLst xmlns:a="http://schemas.openxmlformats.org/drawingml/2006/main">
              <a:ext uri="{FF2B5EF4-FFF2-40B4-BE49-F238E27FC236}">
                <a16:creationId xmlns:a16="http://schemas.microsoft.com/office/drawing/2014/main" id="{267648C4-B6FD-41BD-ACEC-42640B0036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0" y="6419850"/>
            <a:ext cx="1047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050" b="0">
                <a:solidFill>
                  <a:srgbClr val="8B97A8"/>
                </a:solidFill>
                <a:latin typeface="Microsoft YaHei"/>
                <a:ea typeface="Microsoft YaHei"/>
                <a:cs typeface="Microsoft YaHei"/>
              </a:defRPr>
            </a:defPPr>
            <a:lvl1pPr algn="r">
              <a:defRPr sz="1050" b="0">
                <a:solidFill>
                  <a:srgbClr val="8B97A8"/>
                </a:solidFill>
                <a:latin typeface="Microsoft YaHei"/>
                <a:ea typeface="Microsoft YaHei"/>
                <a:cs typeface="Microsoft YaHei"/>
              </a:defRPr>
            </a:lvl1pPr>
            <a:lvl2pPr algn="r">
              <a:defRPr sz="1050" b="0">
                <a:solidFill>
                  <a:srgbClr val="8B97A8"/>
                </a:solidFill>
                <a:latin typeface="Microsoft YaHei"/>
                <a:ea typeface="Microsoft YaHei"/>
                <a:cs typeface="Microsoft YaHei"/>
              </a:defRPr>
            </a:lvl2pPr>
            <a:lvl3pPr algn="r">
              <a:defRPr sz="1050" b="0">
                <a:solidFill>
                  <a:srgbClr val="8B97A8"/>
                </a:solidFill>
                <a:latin typeface="Microsoft YaHei"/>
                <a:ea typeface="Microsoft YaHei"/>
                <a:cs typeface="Microsoft YaHei"/>
              </a:defRPr>
            </a:lvl3pPr>
            <a:lvl4pPr algn="r">
              <a:defRPr sz="1050" b="0">
                <a:solidFill>
                  <a:srgbClr val="8B97A8"/>
                </a:solidFill>
                <a:latin typeface="Microsoft YaHei"/>
                <a:ea typeface="Microsoft YaHei"/>
                <a:cs typeface="Microsoft YaHei"/>
              </a:defRPr>
            </a:lvl4pPr>
            <a:lvl5pPr algn="r">
              <a:defRPr sz="1050" b="0">
                <a:solidFill>
                  <a:srgbClr val="8B97A8"/>
                </a:solidFill>
                <a:latin typeface="Microsoft YaHei"/>
                <a:ea typeface="Microsoft YaHei"/>
                <a:cs typeface="Microsoft YaHei"/>
              </a:defRPr>
            </a:lvl5pPr>
            <a:lvl6pPr algn="r">
              <a:defRPr sz="1050" b="0">
                <a:solidFill>
                  <a:srgbClr val="8B97A8"/>
                </a:solidFill>
                <a:latin typeface="Microsoft YaHei"/>
                <a:ea typeface="Microsoft YaHei"/>
                <a:cs typeface="Microsoft YaHei"/>
              </a:defRPr>
            </a:lvl6pPr>
            <a:lvl7pPr algn="r">
              <a:defRPr sz="1050" b="0">
                <a:solidFill>
                  <a:srgbClr val="8B97A8"/>
                </a:solidFill>
                <a:latin typeface="Microsoft YaHei"/>
                <a:ea typeface="Microsoft YaHei"/>
                <a:cs typeface="Microsoft YaHei"/>
              </a:defRPr>
            </a:lvl7pPr>
            <a:lvl8pPr algn="r">
              <a:defRPr sz="1050" b="0">
                <a:solidFill>
                  <a:srgbClr val="8B97A8"/>
                </a:solidFill>
                <a:latin typeface="Microsoft YaHei"/>
                <a:ea typeface="Microsoft YaHei"/>
                <a:cs typeface="Microsoft YaHei"/>
              </a:defRPr>
            </a:lvl8pPr>
            <a:lvl9pPr algn="r">
              <a:defRPr sz="1050" b="0">
                <a:solidFill>
                  <a:srgbClr val="8B97A8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r">
              <a:defRPr sz="1050" b="0">
                <a:solidFill>
                  <a:srgbClr val="8B97A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0">
                <a:solidFill>
                  <a:srgbClr val="8B97A8"/>
                </a:solidFill>
                <a:latin typeface="Microsoft YaHei"/>
                <a:ea typeface="Microsoft YaHei"/>
                <a:cs typeface="Microsoft YaHei"/>
              </a:rPr>
              <a:t>08 / 10</a:t>
            </a:r>
          </a:p>
        </p:txBody>
      </p:sp>
      <p:sp>
        <p:nvSpPr>
          <p:cNvPr id="7" name="article7-label">
            <a:extLst xmlns:a="http://schemas.openxmlformats.org/drawingml/2006/main">
              <a:ext uri="{FF2B5EF4-FFF2-40B4-BE49-F238E27FC236}">
                <a16:creationId xmlns:a16="http://schemas.microsoft.com/office/drawing/2014/main" id="{3D765967-064B-4314-BEC9-59D6308A92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847850"/>
            <a:ext cx="5334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025" b="1">
                <a:solidFill>
                  <a:srgbClr val="1E4FA8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2025" b="1">
                <a:solidFill>
                  <a:srgbClr val="1E4FA8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2025" b="1">
                <a:solidFill>
                  <a:srgbClr val="1E4FA8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2025" b="1">
                <a:solidFill>
                  <a:srgbClr val="1E4FA8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2025" b="1">
                <a:solidFill>
                  <a:srgbClr val="1E4FA8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2025" b="1">
                <a:solidFill>
                  <a:srgbClr val="1E4FA8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2025" b="1">
                <a:solidFill>
                  <a:srgbClr val="1E4FA8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2025" b="1">
                <a:solidFill>
                  <a:srgbClr val="1E4FA8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2025" b="1">
                <a:solidFill>
                  <a:srgbClr val="1E4FA8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2025" b="1">
                <a:solidFill>
                  <a:srgbClr val="1E4FA8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defRPr sz="2025" b="1">
                <a:solidFill>
                  <a:srgbClr val="1E4FA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1">
                <a:solidFill>
                  <a:srgbClr val="1E4FA8"/>
                </a:solidFill>
                <a:latin typeface="Microsoft YaHei"/>
                <a:ea typeface="Microsoft YaHei"/>
                <a:cs typeface="Microsoft YaHei"/>
              </a:rPr>
              <a:t>第7条第2款</a:t>
            </a:r>
          </a:p>
        </p:txBody>
      </p:sp>
      <p:sp>
        <p:nvSpPr>
          <p:cNvPr id="8" name="article7">
            <a:extLst xmlns:a="http://schemas.openxmlformats.org/drawingml/2006/main">
              <a:ext uri="{FF2B5EF4-FFF2-40B4-BE49-F238E27FC236}">
                <a16:creationId xmlns:a16="http://schemas.microsoft.com/office/drawing/2014/main" id="{C23517D2-66AF-497F-8CFF-A0C59AF092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381250"/>
            <a:ext cx="5286375" cy="933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2025" b="0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2025" b="0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2025" b="0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2025" b="0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2025" b="0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2025" b="0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2025" b="0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2025" b="0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2025" b="0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defRPr sz="2025" b="0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0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rPr>
              <a:t>严重且持续违反的认定</a:t>
            </a:r>
          </a:p>
          <a:p xmlns:a="http://schemas.openxmlformats.org/drawingml/2006/main">
            <a:pPr algn="l">
              <a:defRPr sz="2025" b="0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0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rPr>
              <a:t>须除当事国外一致同意</a:t>
            </a:r>
          </a:p>
        </p:txBody>
      </p:sp>
      <p:sp>
        <p:nvSpPr>
          <p:cNvPr id="9" name="legal-label">
            <a:extLst xmlns:a="http://schemas.openxmlformats.org/drawingml/2006/main">
              <a:ext uri="{FF2B5EF4-FFF2-40B4-BE49-F238E27FC236}">
                <a16:creationId xmlns:a16="http://schemas.microsoft.com/office/drawing/2014/main" id="{CE80D2D2-2455-4A6B-984C-D0647B06E7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743325"/>
            <a:ext cx="5334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025" b="1">
                <a:solidFill>
                  <a:srgbClr val="1E4FA8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2025" b="1">
                <a:solidFill>
                  <a:srgbClr val="1E4FA8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2025" b="1">
                <a:solidFill>
                  <a:srgbClr val="1E4FA8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2025" b="1">
                <a:solidFill>
                  <a:srgbClr val="1E4FA8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2025" b="1">
                <a:solidFill>
                  <a:srgbClr val="1E4FA8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2025" b="1">
                <a:solidFill>
                  <a:srgbClr val="1E4FA8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2025" b="1">
                <a:solidFill>
                  <a:srgbClr val="1E4FA8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2025" b="1">
                <a:solidFill>
                  <a:srgbClr val="1E4FA8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2025" b="1">
                <a:solidFill>
                  <a:srgbClr val="1E4FA8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2025" b="1">
                <a:solidFill>
                  <a:srgbClr val="1E4FA8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defRPr sz="2025" b="1">
                <a:solidFill>
                  <a:srgbClr val="1E4FA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1">
                <a:solidFill>
                  <a:srgbClr val="1E4FA8"/>
                </a:solidFill>
                <a:latin typeface="Microsoft YaHei"/>
                <a:ea typeface="Microsoft YaHei"/>
                <a:cs typeface="Microsoft YaHei"/>
              </a:rPr>
              <a:t>司法约束</a:t>
            </a:r>
          </a:p>
        </p:txBody>
      </p:sp>
      <p:sp>
        <p:nvSpPr>
          <p:cNvPr id="10" name="legal-case">
            <a:extLst xmlns:a="http://schemas.openxmlformats.org/drawingml/2006/main">
              <a:ext uri="{FF2B5EF4-FFF2-40B4-BE49-F238E27FC236}">
                <a16:creationId xmlns:a16="http://schemas.microsoft.com/office/drawing/2014/main" id="{9344657B-419D-499F-A4F3-8114786959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276725"/>
            <a:ext cx="5286375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2025" b="0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2025" b="0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2025" b="0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2025" b="0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2025" b="0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2025" b="0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2025" b="0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2025" b="0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2025" b="0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defRPr sz="2025" b="0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0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rPr>
              <a:t>2019年 C-619/18案</a:t>
            </a:r>
          </a:p>
          <a:p xmlns:a="http://schemas.openxmlformats.org/drawingml/2006/main">
            <a:pPr algn="l">
              <a:defRPr sz="2025" b="0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0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rPr>
              <a:t>最高法院退休年龄规定违法</a:t>
            </a:r>
          </a:p>
        </p:txBody>
      </p:sp>
      <p:sp>
        <p:nvSpPr>
          <p:cNvPr id="11" name="fund-year-one">
            <a:extLst xmlns:a="http://schemas.openxmlformats.org/drawingml/2006/main">
              <a:ext uri="{FF2B5EF4-FFF2-40B4-BE49-F238E27FC236}">
                <a16:creationId xmlns:a16="http://schemas.microsoft.com/office/drawing/2014/main" id="{4DC60CC5-891D-4EF1-AF24-B9A38AF621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1847850"/>
            <a:ext cx="4953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500" b="0">
                <a:solidFill>
                  <a:srgbClr val="4A5568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1500" b="0">
                <a:solidFill>
                  <a:srgbClr val="4A5568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1500" b="0">
                <a:solidFill>
                  <a:srgbClr val="4A5568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1500" b="0">
                <a:solidFill>
                  <a:srgbClr val="4A5568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1500" b="0">
                <a:solidFill>
                  <a:srgbClr val="4A5568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1500" b="0">
                <a:solidFill>
                  <a:srgbClr val="4A5568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1500" b="0">
                <a:solidFill>
                  <a:srgbClr val="4A5568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1500" b="0">
                <a:solidFill>
                  <a:srgbClr val="4A5568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1500" b="0">
                <a:solidFill>
                  <a:srgbClr val="4A5568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1500" b="0">
                <a:solidFill>
                  <a:srgbClr val="4A5568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defRPr sz="1500" b="0">
                <a:solidFill>
                  <a:srgbClr val="4A55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0">
                <a:solidFill>
                  <a:srgbClr val="4A5568"/>
                </a:solidFill>
                <a:latin typeface="Microsoft YaHei"/>
                <a:ea typeface="Microsoft YaHei"/>
                <a:cs typeface="Microsoft YaHei"/>
              </a:rPr>
              <a:t>2022年决定，2023年仍维持</a:t>
            </a:r>
          </a:p>
        </p:txBody>
      </p:sp>
      <p:sp>
        <p:nvSpPr>
          <p:cNvPr id="12" name="fund-63">
            <a:extLst xmlns:a="http://schemas.openxmlformats.org/drawingml/2006/main">
              <a:ext uri="{FF2B5EF4-FFF2-40B4-BE49-F238E27FC236}">
                <a16:creationId xmlns:a16="http://schemas.microsoft.com/office/drawing/2014/main" id="{33B53C96-D109-4F0E-AF02-80ECC35186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2247900"/>
            <a:ext cx="4953000" cy="581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450" b="1">
                <a:solidFill>
                  <a:srgbClr val="1E4FA8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3450" b="1">
                <a:solidFill>
                  <a:srgbClr val="1E4FA8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3450" b="1">
                <a:solidFill>
                  <a:srgbClr val="1E4FA8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3450" b="1">
                <a:solidFill>
                  <a:srgbClr val="1E4FA8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3450" b="1">
                <a:solidFill>
                  <a:srgbClr val="1E4FA8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3450" b="1">
                <a:solidFill>
                  <a:srgbClr val="1E4FA8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3450" b="1">
                <a:solidFill>
                  <a:srgbClr val="1E4FA8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3450" b="1">
                <a:solidFill>
                  <a:srgbClr val="1E4FA8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3450" b="1">
                <a:solidFill>
                  <a:srgbClr val="1E4FA8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3450" b="1">
                <a:solidFill>
                  <a:srgbClr val="1E4FA8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defRPr sz="3450" b="1">
                <a:solidFill>
                  <a:srgbClr val="1E4FA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450" b="1">
                <a:solidFill>
                  <a:srgbClr val="1E4FA8"/>
                </a:solidFill>
                <a:latin typeface="Microsoft YaHei"/>
                <a:ea typeface="Microsoft YaHei"/>
                <a:cs typeface="Microsoft YaHei"/>
              </a:rPr>
              <a:t>63亿欧元</a:t>
            </a:r>
          </a:p>
        </p:txBody>
      </p:sp>
      <p:sp>
        <p:nvSpPr>
          <p:cNvPr id="13" name="fund-63-scope">
            <a:extLst xmlns:a="http://schemas.openxmlformats.org/drawingml/2006/main">
              <a:ext uri="{FF2B5EF4-FFF2-40B4-BE49-F238E27FC236}">
                <a16:creationId xmlns:a16="http://schemas.microsoft.com/office/drawing/2014/main" id="{D5F94A02-D7F0-4CB5-9C5B-EE2717820C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2943225"/>
            <a:ext cx="49530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75" b="0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1875" b="0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1875" b="0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1875" b="0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1875" b="0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1875" b="0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1875" b="0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1875" b="0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1875" b="0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1875" b="0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defRPr sz="1875" b="0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rPr>
              <a:t>凝聚政策预算承诺暂停</a:t>
            </a:r>
          </a:p>
        </p:txBody>
      </p:sp>
      <p:sp>
        <p:nvSpPr>
          <p:cNvPr id="14" name="fund-year-two">
            <a:extLst xmlns:a="http://schemas.openxmlformats.org/drawingml/2006/main">
              <a:ext uri="{FF2B5EF4-FFF2-40B4-BE49-F238E27FC236}">
                <a16:creationId xmlns:a16="http://schemas.microsoft.com/office/drawing/2014/main" id="{754CBCC8-2D78-48B0-9328-C9F7995306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3695700"/>
            <a:ext cx="4953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500" b="0">
                <a:solidFill>
                  <a:srgbClr val="4A5568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1500" b="0">
                <a:solidFill>
                  <a:srgbClr val="4A5568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1500" b="0">
                <a:solidFill>
                  <a:srgbClr val="4A5568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1500" b="0">
                <a:solidFill>
                  <a:srgbClr val="4A5568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1500" b="0">
                <a:solidFill>
                  <a:srgbClr val="4A5568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1500" b="0">
                <a:solidFill>
                  <a:srgbClr val="4A5568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1500" b="0">
                <a:solidFill>
                  <a:srgbClr val="4A5568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1500" b="0">
                <a:solidFill>
                  <a:srgbClr val="4A5568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1500" b="0">
                <a:solidFill>
                  <a:srgbClr val="4A5568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1500" b="0">
                <a:solidFill>
                  <a:srgbClr val="4A5568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defRPr sz="1500" b="0">
                <a:solidFill>
                  <a:srgbClr val="4A55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0">
                <a:solidFill>
                  <a:srgbClr val="4A5568"/>
                </a:solidFill>
                <a:latin typeface="Microsoft YaHei"/>
                <a:ea typeface="Microsoft YaHei"/>
                <a:cs typeface="Microsoft YaHei"/>
              </a:rPr>
              <a:t>2023年另一项资金决定</a:t>
            </a:r>
          </a:p>
        </p:txBody>
      </p:sp>
      <p:sp>
        <p:nvSpPr>
          <p:cNvPr id="15" name="fund-102">
            <a:extLst xmlns:a="http://schemas.openxmlformats.org/drawingml/2006/main">
              <a:ext uri="{FF2B5EF4-FFF2-40B4-BE49-F238E27FC236}">
                <a16:creationId xmlns:a16="http://schemas.microsoft.com/office/drawing/2014/main" id="{54C42325-D424-495E-A2B7-D791B3F522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4095750"/>
            <a:ext cx="4953000" cy="581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300" b="1">
                <a:solidFill>
                  <a:srgbClr val="1E4FA8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3300" b="1">
                <a:solidFill>
                  <a:srgbClr val="1E4FA8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3300" b="1">
                <a:solidFill>
                  <a:srgbClr val="1E4FA8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3300" b="1">
                <a:solidFill>
                  <a:srgbClr val="1E4FA8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3300" b="1">
                <a:solidFill>
                  <a:srgbClr val="1E4FA8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3300" b="1">
                <a:solidFill>
                  <a:srgbClr val="1E4FA8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3300" b="1">
                <a:solidFill>
                  <a:srgbClr val="1E4FA8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3300" b="1">
                <a:solidFill>
                  <a:srgbClr val="1E4FA8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3300" b="1">
                <a:solidFill>
                  <a:srgbClr val="1E4FA8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3300" b="1">
                <a:solidFill>
                  <a:srgbClr val="1E4FA8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defRPr sz="3300" b="1">
                <a:solidFill>
                  <a:srgbClr val="1E4FA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300" b="1">
                <a:solidFill>
                  <a:srgbClr val="1E4FA8"/>
                </a:solidFill>
                <a:latin typeface="Microsoft YaHei"/>
                <a:ea typeface="Microsoft YaHei"/>
                <a:cs typeface="Microsoft YaHei"/>
              </a:rPr>
              <a:t>最高102亿欧元</a:t>
            </a:r>
          </a:p>
        </p:txBody>
      </p:sp>
      <p:sp>
        <p:nvSpPr>
          <p:cNvPr id="16" name="fund-102-scope">
            <a:extLst xmlns:a="http://schemas.openxmlformats.org/drawingml/2006/main">
              <a:ext uri="{FF2B5EF4-FFF2-40B4-BE49-F238E27FC236}">
                <a16:creationId xmlns:a16="http://schemas.microsoft.com/office/drawing/2014/main" id="{4D1E5FE0-7423-4FA6-B8AD-A68FB1D8D7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4772025"/>
            <a:ext cx="495300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75" b="0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1875" b="0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1875" b="0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1875" b="0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1875" b="0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1875" b="0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1875" b="0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1875" b="0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1875" b="0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1875" b="0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defRPr sz="1875" b="0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rPr>
              <a:t>满足司法独立相关条件后</a:t>
            </a:r>
          </a:p>
          <a:p xmlns:a="http://schemas.openxmlformats.org/drawingml/2006/main">
            <a:pPr algn="l">
              <a:defRPr sz="1875" b="0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rPr>
              <a:t>可申请报销</a:t>
            </a:r>
          </a:p>
        </p:txBody>
      </p:sp>
      <p:sp>
        <p:nvSpPr>
          <p:cNvPr id="17" name="evaluation">
            <a:extLst xmlns:a="http://schemas.openxmlformats.org/drawingml/2006/main">
              <a:ext uri="{FF2B5EF4-FFF2-40B4-BE49-F238E27FC236}">
                <a16:creationId xmlns:a16="http://schemas.microsoft.com/office/drawing/2014/main" id="{EC08A75D-B4F8-459B-99A3-3A99737711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5676900"/>
            <a:ext cx="11049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75" b="1">
                <a:solidFill>
                  <a:srgbClr val="1E4FA8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2175" b="1">
                <a:solidFill>
                  <a:srgbClr val="1E4FA8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2175" b="1">
                <a:solidFill>
                  <a:srgbClr val="1E4FA8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2175" b="1">
                <a:solidFill>
                  <a:srgbClr val="1E4FA8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2175" b="1">
                <a:solidFill>
                  <a:srgbClr val="1E4FA8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2175" b="1">
                <a:solidFill>
                  <a:srgbClr val="1E4FA8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2175" b="1">
                <a:solidFill>
                  <a:srgbClr val="1E4FA8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2175" b="1">
                <a:solidFill>
                  <a:srgbClr val="1E4FA8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2175" b="1">
                <a:solidFill>
                  <a:srgbClr val="1E4FA8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2175" b="1">
                <a:solidFill>
                  <a:srgbClr val="1E4FA8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defRPr sz="2175" b="1">
                <a:solidFill>
                  <a:srgbClr val="1E4FA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75" b="1">
                <a:solidFill>
                  <a:srgbClr val="1E4FA8"/>
                </a:solidFill>
                <a:latin typeface="Microsoft YaHei"/>
                <a:ea typeface="Microsoft YaHei"/>
                <a:cs typeface="Microsoft YaHei"/>
              </a:rPr>
              <a:t>局部合规与整体民主恢复分别检验</a:t>
            </a:r>
          </a:p>
        </p:txBody>
      </p:sp>
    </p:spTree>
    <p:extLst>
      <p:ext uri="{BB962C8B-B14F-4D97-AF65-F5344CB8AC3E}">
        <p14:creationId xmlns:p14="http://schemas.microsoft.com/office/powerpoint/2010/main" val="1841851095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section">
            <a:extLst xmlns:a="http://schemas.openxmlformats.org/drawingml/2006/main">
              <a:ext uri="{FF2B5EF4-FFF2-40B4-BE49-F238E27FC236}">
                <a16:creationId xmlns:a16="http://schemas.microsoft.com/office/drawing/2014/main" id="{A8CFAF30-4A1F-4B41-80B4-43F212B1BD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523875"/>
            <a:ext cx="11049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3D7BD9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1275" b="0">
                <a:solidFill>
                  <a:srgbClr val="3D7BD9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1275" b="0">
                <a:solidFill>
                  <a:srgbClr val="3D7BD9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1275" b="0">
                <a:solidFill>
                  <a:srgbClr val="3D7BD9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1275" b="0">
                <a:solidFill>
                  <a:srgbClr val="3D7BD9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1275" b="0">
                <a:solidFill>
                  <a:srgbClr val="3D7BD9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1275" b="0">
                <a:solidFill>
                  <a:srgbClr val="3D7BD9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1275" b="0">
                <a:solidFill>
                  <a:srgbClr val="3D7BD9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1275" b="0">
                <a:solidFill>
                  <a:srgbClr val="3D7BD9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1275" b="0">
                <a:solidFill>
                  <a:srgbClr val="3D7BD9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defRPr sz="1275" b="0">
                <a:solidFill>
                  <a:srgbClr val="3D7BD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3D7BD9"/>
                </a:solidFill>
                <a:latin typeface="Microsoft YaHei"/>
                <a:ea typeface="Microsoft YaHei"/>
                <a:cs typeface="Microsoft YaHei"/>
              </a:rPr>
              <a:t>结论</a:t>
            </a:r>
          </a:p>
        </p:txBody>
      </p:sp>
      <p:sp>
        <p:nvSpPr>
          <p:cNvPr id="2" name="slide-title">
            <a:extLst xmlns:a="http://schemas.openxmlformats.org/drawingml/2006/main">
              <a:ext uri="{FF2B5EF4-FFF2-40B4-BE49-F238E27FC236}">
                <a16:creationId xmlns:a16="http://schemas.microsoft.com/office/drawing/2014/main" id="{D594B46B-DB46-423D-85AB-F249674F77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895350"/>
            <a:ext cx="11049000" cy="542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000" b="1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3000" b="1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3000" b="1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3000" b="1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3000" b="1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3000" b="1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3000" b="1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3000" b="1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3000" b="1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3000" b="1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defRPr sz="3000" b="1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000" b="1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rPr>
              <a:t>国内制衡与外部约束</a:t>
            </a:r>
          </a:p>
        </p:txBody>
      </p:sp>
      <p:sp>
        <p:nvSpPr>
          <p:cNvPr id="3" name="divider">
            <a:extLst xmlns:a="http://schemas.openxmlformats.org/drawingml/2006/main">
              <a:ext uri="{FF2B5EF4-FFF2-40B4-BE49-F238E27FC236}">
                <a16:creationId xmlns:a16="http://schemas.microsoft.com/office/drawing/2014/main" id="{0F5453BB-E9D4-490E-B2CA-7193DE2EC2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514475"/>
            <a:ext cx="11049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6DCE5"/>
            </a:solidFill>
            <a:prstDash val="solid"/>
          </a:ln>
        </p:spPr>
      </p:sp>
      <p:sp>
        <p:nvSpPr>
          <p:cNvPr id="4" name="footer">
            <a:extLst xmlns:a="http://schemas.openxmlformats.org/drawingml/2006/main">
              <a:ext uri="{FF2B5EF4-FFF2-40B4-BE49-F238E27FC236}">
                <a16:creationId xmlns:a16="http://schemas.microsoft.com/office/drawing/2014/main" id="{726B9A88-36FB-4CB3-AAAF-86D5CE3743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19850"/>
            <a:ext cx="6667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50" b="0">
                <a:solidFill>
                  <a:srgbClr val="8B97A8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1050" b="0">
                <a:solidFill>
                  <a:srgbClr val="8B97A8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1050" b="0">
                <a:solidFill>
                  <a:srgbClr val="8B97A8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1050" b="0">
                <a:solidFill>
                  <a:srgbClr val="8B97A8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1050" b="0">
                <a:solidFill>
                  <a:srgbClr val="8B97A8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1050" b="0">
                <a:solidFill>
                  <a:srgbClr val="8B97A8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1050" b="0">
                <a:solidFill>
                  <a:srgbClr val="8B97A8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1050" b="0">
                <a:solidFill>
                  <a:srgbClr val="8B97A8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1050" b="0">
                <a:solidFill>
                  <a:srgbClr val="8B97A8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1050" b="0">
                <a:solidFill>
                  <a:srgbClr val="8B97A8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defRPr sz="1050" b="0">
                <a:solidFill>
                  <a:srgbClr val="8B97A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0">
                <a:solidFill>
                  <a:srgbClr val="8B97A8"/>
                </a:solidFill>
                <a:latin typeface="Microsoft YaHei"/>
                <a:ea typeface="Microsoft YaHei"/>
                <a:cs typeface="Microsoft YaHei"/>
              </a:rPr>
              <a:t>比较政治学研究  期中课堂报告</a:t>
            </a:r>
          </a:p>
        </p:txBody>
      </p:sp>
      <p:sp>
        <p:nvSpPr>
          <p:cNvPr id="5" name="page">
            <a:extLst xmlns:a="http://schemas.openxmlformats.org/drawingml/2006/main">
              <a:ext uri="{FF2B5EF4-FFF2-40B4-BE49-F238E27FC236}">
                <a16:creationId xmlns:a16="http://schemas.microsoft.com/office/drawing/2014/main" id="{04CDA0A5-2C01-4363-996D-6AF48ACEAA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0" y="6419850"/>
            <a:ext cx="1047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050" b="0">
                <a:solidFill>
                  <a:srgbClr val="8B97A8"/>
                </a:solidFill>
                <a:latin typeface="Microsoft YaHei"/>
                <a:ea typeface="Microsoft YaHei"/>
                <a:cs typeface="Microsoft YaHei"/>
              </a:defRPr>
            </a:defPPr>
            <a:lvl1pPr algn="r">
              <a:defRPr sz="1050" b="0">
                <a:solidFill>
                  <a:srgbClr val="8B97A8"/>
                </a:solidFill>
                <a:latin typeface="Microsoft YaHei"/>
                <a:ea typeface="Microsoft YaHei"/>
                <a:cs typeface="Microsoft YaHei"/>
              </a:defRPr>
            </a:lvl1pPr>
            <a:lvl2pPr algn="r">
              <a:defRPr sz="1050" b="0">
                <a:solidFill>
                  <a:srgbClr val="8B97A8"/>
                </a:solidFill>
                <a:latin typeface="Microsoft YaHei"/>
                <a:ea typeface="Microsoft YaHei"/>
                <a:cs typeface="Microsoft YaHei"/>
              </a:defRPr>
            </a:lvl2pPr>
            <a:lvl3pPr algn="r">
              <a:defRPr sz="1050" b="0">
                <a:solidFill>
                  <a:srgbClr val="8B97A8"/>
                </a:solidFill>
                <a:latin typeface="Microsoft YaHei"/>
                <a:ea typeface="Microsoft YaHei"/>
                <a:cs typeface="Microsoft YaHei"/>
              </a:defRPr>
            </a:lvl3pPr>
            <a:lvl4pPr algn="r">
              <a:defRPr sz="1050" b="0">
                <a:solidFill>
                  <a:srgbClr val="8B97A8"/>
                </a:solidFill>
                <a:latin typeface="Microsoft YaHei"/>
                <a:ea typeface="Microsoft YaHei"/>
                <a:cs typeface="Microsoft YaHei"/>
              </a:defRPr>
            </a:lvl4pPr>
            <a:lvl5pPr algn="r">
              <a:defRPr sz="1050" b="0">
                <a:solidFill>
                  <a:srgbClr val="8B97A8"/>
                </a:solidFill>
                <a:latin typeface="Microsoft YaHei"/>
                <a:ea typeface="Microsoft YaHei"/>
                <a:cs typeface="Microsoft YaHei"/>
              </a:defRPr>
            </a:lvl5pPr>
            <a:lvl6pPr algn="r">
              <a:defRPr sz="1050" b="0">
                <a:solidFill>
                  <a:srgbClr val="8B97A8"/>
                </a:solidFill>
                <a:latin typeface="Microsoft YaHei"/>
                <a:ea typeface="Microsoft YaHei"/>
                <a:cs typeface="Microsoft YaHei"/>
              </a:defRPr>
            </a:lvl6pPr>
            <a:lvl7pPr algn="r">
              <a:defRPr sz="1050" b="0">
                <a:solidFill>
                  <a:srgbClr val="8B97A8"/>
                </a:solidFill>
                <a:latin typeface="Microsoft YaHei"/>
                <a:ea typeface="Microsoft YaHei"/>
                <a:cs typeface="Microsoft YaHei"/>
              </a:defRPr>
            </a:lvl7pPr>
            <a:lvl8pPr algn="r">
              <a:defRPr sz="1050" b="0">
                <a:solidFill>
                  <a:srgbClr val="8B97A8"/>
                </a:solidFill>
                <a:latin typeface="Microsoft YaHei"/>
                <a:ea typeface="Microsoft YaHei"/>
                <a:cs typeface="Microsoft YaHei"/>
              </a:defRPr>
            </a:lvl8pPr>
            <a:lvl9pPr algn="r">
              <a:defRPr sz="1050" b="0">
                <a:solidFill>
                  <a:srgbClr val="8B97A8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r">
              <a:defRPr sz="1050" b="0">
                <a:solidFill>
                  <a:srgbClr val="8B97A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0">
                <a:solidFill>
                  <a:srgbClr val="8B97A8"/>
                </a:solidFill>
                <a:latin typeface="Microsoft YaHei"/>
                <a:ea typeface="Microsoft YaHei"/>
                <a:cs typeface="Microsoft YaHei"/>
              </a:rPr>
              <a:t>09 / 10</a:t>
            </a:r>
          </a:p>
        </p:txBody>
      </p:sp>
      <p:sp>
        <p:nvSpPr>
          <p:cNvPr id="6" name="conclusion-no-0">
            <a:extLst xmlns:a="http://schemas.openxmlformats.org/drawingml/2006/main">
              <a:ext uri="{FF2B5EF4-FFF2-40B4-BE49-F238E27FC236}">
                <a16:creationId xmlns:a16="http://schemas.microsoft.com/office/drawing/2014/main" id="{CFF77FC2-78D4-4505-A8CE-7BBCC37F0B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857375"/>
            <a:ext cx="6096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3D7BD9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1800" b="0">
                <a:solidFill>
                  <a:srgbClr val="3D7BD9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1800" b="0">
                <a:solidFill>
                  <a:srgbClr val="3D7BD9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1800" b="0">
                <a:solidFill>
                  <a:srgbClr val="3D7BD9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1800" b="0">
                <a:solidFill>
                  <a:srgbClr val="3D7BD9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1800" b="0">
                <a:solidFill>
                  <a:srgbClr val="3D7BD9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1800" b="0">
                <a:solidFill>
                  <a:srgbClr val="3D7BD9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1800" b="0">
                <a:solidFill>
                  <a:srgbClr val="3D7BD9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1800" b="0">
                <a:solidFill>
                  <a:srgbClr val="3D7BD9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1800" b="0">
                <a:solidFill>
                  <a:srgbClr val="3D7BD9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3D7BD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0">
                <a:solidFill>
                  <a:srgbClr val="3D7BD9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7" name="conclusion-label-0">
            <a:extLst xmlns:a="http://schemas.openxmlformats.org/drawingml/2006/main">
              <a:ext uri="{FF2B5EF4-FFF2-40B4-BE49-F238E27FC236}">
                <a16:creationId xmlns:a16="http://schemas.microsoft.com/office/drawing/2014/main" id="{EE2D2D27-F6E3-42E3-A555-6CDF2E7E77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95425" y="1857375"/>
            <a:ext cx="2381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025" b="1">
                <a:solidFill>
                  <a:srgbClr val="1E4FA8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2025" b="1">
                <a:solidFill>
                  <a:srgbClr val="1E4FA8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2025" b="1">
                <a:solidFill>
                  <a:srgbClr val="1E4FA8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2025" b="1">
                <a:solidFill>
                  <a:srgbClr val="1E4FA8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2025" b="1">
                <a:solidFill>
                  <a:srgbClr val="1E4FA8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2025" b="1">
                <a:solidFill>
                  <a:srgbClr val="1E4FA8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2025" b="1">
                <a:solidFill>
                  <a:srgbClr val="1E4FA8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2025" b="1">
                <a:solidFill>
                  <a:srgbClr val="1E4FA8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2025" b="1">
                <a:solidFill>
                  <a:srgbClr val="1E4FA8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2025" b="1">
                <a:solidFill>
                  <a:srgbClr val="1E4FA8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defRPr sz="2025" b="1">
                <a:solidFill>
                  <a:srgbClr val="1E4FA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1">
                <a:solidFill>
                  <a:srgbClr val="1E4FA8"/>
                </a:solidFill>
                <a:latin typeface="Microsoft YaHei"/>
                <a:ea typeface="Microsoft YaHei"/>
                <a:cs typeface="Microsoft YaHei"/>
              </a:rPr>
              <a:t>成员资格</a:t>
            </a:r>
          </a:p>
        </p:txBody>
      </p:sp>
      <p:sp>
        <p:nvSpPr>
          <p:cNvPr id="8" name="conclusion-0">
            <a:extLst xmlns:a="http://schemas.openxmlformats.org/drawingml/2006/main">
              <a:ext uri="{FF2B5EF4-FFF2-40B4-BE49-F238E27FC236}">
                <a16:creationId xmlns:a16="http://schemas.microsoft.com/office/drawing/2014/main" id="{B6F33F4F-9258-46B4-8D7A-5B19AD75F2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76750" y="1857375"/>
            <a:ext cx="7143750" cy="971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75" b="0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2175" b="0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2175" b="0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2175" b="0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2175" b="0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2175" b="0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2175" b="0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2175" b="0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2175" b="0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2175" b="0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defRPr sz="2175" b="0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75" b="0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rPr>
              <a:t>入盟审查不能自动保证</a:t>
            </a:r>
          </a:p>
          <a:p xmlns:a="http://schemas.openxmlformats.org/drawingml/2006/main">
            <a:pPr algn="l">
              <a:defRPr sz="2175" b="0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75" b="0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rPr>
              <a:t>此后的制度制衡</a:t>
            </a:r>
          </a:p>
        </p:txBody>
      </p:sp>
      <p:sp>
        <p:nvSpPr>
          <p:cNvPr id="9" name="divider">
            <a:extLst xmlns:a="http://schemas.openxmlformats.org/drawingml/2006/main">
              <a:ext uri="{FF2B5EF4-FFF2-40B4-BE49-F238E27FC236}">
                <a16:creationId xmlns:a16="http://schemas.microsoft.com/office/drawing/2014/main" id="{9627C89C-4825-41A6-B5C9-C0B5127D87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914650"/>
            <a:ext cx="11049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6DCE5"/>
            </a:solidFill>
            <a:prstDash val="solid"/>
          </a:ln>
        </p:spPr>
      </p:sp>
      <p:sp>
        <p:nvSpPr>
          <p:cNvPr id="10" name="conclusion-no-1">
            <a:extLst xmlns:a="http://schemas.openxmlformats.org/drawingml/2006/main">
              <a:ext uri="{FF2B5EF4-FFF2-40B4-BE49-F238E27FC236}">
                <a16:creationId xmlns:a16="http://schemas.microsoft.com/office/drawing/2014/main" id="{C278FC44-DF3D-4FC1-9E2B-777927B4C7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181350"/>
            <a:ext cx="6096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3D7BD9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1800" b="0">
                <a:solidFill>
                  <a:srgbClr val="3D7BD9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1800" b="0">
                <a:solidFill>
                  <a:srgbClr val="3D7BD9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1800" b="0">
                <a:solidFill>
                  <a:srgbClr val="3D7BD9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1800" b="0">
                <a:solidFill>
                  <a:srgbClr val="3D7BD9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1800" b="0">
                <a:solidFill>
                  <a:srgbClr val="3D7BD9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1800" b="0">
                <a:solidFill>
                  <a:srgbClr val="3D7BD9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1800" b="0">
                <a:solidFill>
                  <a:srgbClr val="3D7BD9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1800" b="0">
                <a:solidFill>
                  <a:srgbClr val="3D7BD9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1800" b="0">
                <a:solidFill>
                  <a:srgbClr val="3D7BD9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3D7BD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0">
                <a:solidFill>
                  <a:srgbClr val="3D7BD9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1" name="conclusion-label-1">
            <a:extLst xmlns:a="http://schemas.openxmlformats.org/drawingml/2006/main">
              <a:ext uri="{FF2B5EF4-FFF2-40B4-BE49-F238E27FC236}">
                <a16:creationId xmlns:a16="http://schemas.microsoft.com/office/drawing/2014/main" id="{837D6C02-B278-4AF1-8C0B-DCDA8FE87F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95425" y="3181350"/>
            <a:ext cx="2381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025" b="1">
                <a:solidFill>
                  <a:srgbClr val="1E4FA8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2025" b="1">
                <a:solidFill>
                  <a:srgbClr val="1E4FA8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2025" b="1">
                <a:solidFill>
                  <a:srgbClr val="1E4FA8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2025" b="1">
                <a:solidFill>
                  <a:srgbClr val="1E4FA8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2025" b="1">
                <a:solidFill>
                  <a:srgbClr val="1E4FA8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2025" b="1">
                <a:solidFill>
                  <a:srgbClr val="1E4FA8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2025" b="1">
                <a:solidFill>
                  <a:srgbClr val="1E4FA8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2025" b="1">
                <a:solidFill>
                  <a:srgbClr val="1E4FA8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2025" b="1">
                <a:solidFill>
                  <a:srgbClr val="1E4FA8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2025" b="1">
                <a:solidFill>
                  <a:srgbClr val="1E4FA8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defRPr sz="2025" b="1">
                <a:solidFill>
                  <a:srgbClr val="1E4FA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1">
                <a:solidFill>
                  <a:srgbClr val="1E4FA8"/>
                </a:solidFill>
                <a:latin typeface="Microsoft YaHei"/>
                <a:ea typeface="Microsoft YaHei"/>
                <a:cs typeface="Microsoft YaHei"/>
              </a:rPr>
              <a:t>国内机制</a:t>
            </a:r>
          </a:p>
        </p:txBody>
      </p:sp>
      <p:sp>
        <p:nvSpPr>
          <p:cNvPr id="12" name="conclusion-1">
            <a:extLst xmlns:a="http://schemas.openxmlformats.org/drawingml/2006/main">
              <a:ext uri="{FF2B5EF4-FFF2-40B4-BE49-F238E27FC236}">
                <a16:creationId xmlns:a16="http://schemas.microsoft.com/office/drawing/2014/main" id="{4FA569F7-0B5B-485F-8FC9-644454E222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76750" y="3181350"/>
            <a:ext cx="7143750" cy="971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75" b="0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2175" b="0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2175" b="0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2175" b="0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2175" b="0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2175" b="0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2175" b="0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2175" b="0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2175" b="0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2175" b="0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defRPr sz="2175" b="0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75" b="0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rPr>
              <a:t>修宪能力影响改造路径</a:t>
            </a:r>
          </a:p>
          <a:p xmlns:a="http://schemas.openxmlformats.org/drawingml/2006/main">
            <a:pPr algn="l">
              <a:defRPr sz="2175" b="0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75" b="0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rPr>
              <a:t>剩余竞争影响选举问责</a:t>
            </a:r>
          </a:p>
        </p:txBody>
      </p:sp>
      <p:sp>
        <p:nvSpPr>
          <p:cNvPr id="13" name="divider">
            <a:extLst xmlns:a="http://schemas.openxmlformats.org/drawingml/2006/main">
              <a:ext uri="{FF2B5EF4-FFF2-40B4-BE49-F238E27FC236}">
                <a16:creationId xmlns:a16="http://schemas.microsoft.com/office/drawing/2014/main" id="{E1E040D1-1880-4D8B-9508-67B7B73674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238625"/>
            <a:ext cx="11049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6DCE5"/>
            </a:solidFill>
            <a:prstDash val="solid"/>
          </a:ln>
        </p:spPr>
      </p:sp>
      <p:sp>
        <p:nvSpPr>
          <p:cNvPr id="14" name="conclusion-no-2">
            <a:extLst xmlns:a="http://schemas.openxmlformats.org/drawingml/2006/main">
              <a:ext uri="{FF2B5EF4-FFF2-40B4-BE49-F238E27FC236}">
                <a16:creationId xmlns:a16="http://schemas.microsoft.com/office/drawing/2014/main" id="{DC919663-7694-428A-9085-062450E495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505325"/>
            <a:ext cx="6096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3D7BD9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1800" b="0">
                <a:solidFill>
                  <a:srgbClr val="3D7BD9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1800" b="0">
                <a:solidFill>
                  <a:srgbClr val="3D7BD9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1800" b="0">
                <a:solidFill>
                  <a:srgbClr val="3D7BD9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1800" b="0">
                <a:solidFill>
                  <a:srgbClr val="3D7BD9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1800" b="0">
                <a:solidFill>
                  <a:srgbClr val="3D7BD9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1800" b="0">
                <a:solidFill>
                  <a:srgbClr val="3D7BD9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1800" b="0">
                <a:solidFill>
                  <a:srgbClr val="3D7BD9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1800" b="0">
                <a:solidFill>
                  <a:srgbClr val="3D7BD9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1800" b="0">
                <a:solidFill>
                  <a:srgbClr val="3D7BD9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3D7BD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0">
                <a:solidFill>
                  <a:srgbClr val="3D7BD9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5" name="conclusion-label-2">
            <a:extLst xmlns:a="http://schemas.openxmlformats.org/drawingml/2006/main">
              <a:ext uri="{FF2B5EF4-FFF2-40B4-BE49-F238E27FC236}">
                <a16:creationId xmlns:a16="http://schemas.microsoft.com/office/drawing/2014/main" id="{82722BBD-9D8A-4CE3-84C8-60E63C66B1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95425" y="4505325"/>
            <a:ext cx="2381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025" b="1">
                <a:solidFill>
                  <a:srgbClr val="1E4FA8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2025" b="1">
                <a:solidFill>
                  <a:srgbClr val="1E4FA8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2025" b="1">
                <a:solidFill>
                  <a:srgbClr val="1E4FA8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2025" b="1">
                <a:solidFill>
                  <a:srgbClr val="1E4FA8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2025" b="1">
                <a:solidFill>
                  <a:srgbClr val="1E4FA8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2025" b="1">
                <a:solidFill>
                  <a:srgbClr val="1E4FA8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2025" b="1">
                <a:solidFill>
                  <a:srgbClr val="1E4FA8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2025" b="1">
                <a:solidFill>
                  <a:srgbClr val="1E4FA8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2025" b="1">
                <a:solidFill>
                  <a:srgbClr val="1E4FA8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2025" b="1">
                <a:solidFill>
                  <a:srgbClr val="1E4FA8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defRPr sz="2025" b="1">
                <a:solidFill>
                  <a:srgbClr val="1E4FA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1">
                <a:solidFill>
                  <a:srgbClr val="1E4FA8"/>
                </a:solidFill>
                <a:latin typeface="Microsoft YaHei"/>
                <a:ea typeface="Microsoft YaHei"/>
                <a:cs typeface="Microsoft YaHei"/>
              </a:rPr>
              <a:t>欧盟作用</a:t>
            </a:r>
          </a:p>
        </p:txBody>
      </p:sp>
      <p:sp>
        <p:nvSpPr>
          <p:cNvPr id="16" name="conclusion-2">
            <a:extLst xmlns:a="http://schemas.openxmlformats.org/drawingml/2006/main">
              <a:ext uri="{FF2B5EF4-FFF2-40B4-BE49-F238E27FC236}">
                <a16:creationId xmlns:a16="http://schemas.microsoft.com/office/drawing/2014/main" id="{F5214932-7A42-4C61-9431-C60B155D44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76750" y="4505325"/>
            <a:ext cx="7143750" cy="971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75" b="0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2175" b="0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2175" b="0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2175" b="0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2175" b="0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2175" b="0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2175" b="0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2175" b="0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2175" b="0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2175" b="0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defRPr sz="2175" b="0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75" b="0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rPr>
              <a:t>法律与资金工具能够推动具体纠偏</a:t>
            </a:r>
          </a:p>
          <a:p xmlns:a="http://schemas.openxmlformats.org/drawingml/2006/main">
            <a:pPr algn="l">
              <a:defRPr sz="2175" b="0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75" b="0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rPr>
              <a:t>成效取决于改革的执行与持续性</a:t>
            </a:r>
          </a:p>
        </p:txBody>
      </p:sp>
      <p:sp>
        <p:nvSpPr>
          <p:cNvPr id="17" name="thanks">
            <a:extLst xmlns:a="http://schemas.openxmlformats.org/drawingml/2006/main">
              <a:ext uri="{FF2B5EF4-FFF2-40B4-BE49-F238E27FC236}">
                <a16:creationId xmlns:a16="http://schemas.microsoft.com/office/drawing/2014/main" id="{C40BF9C6-A956-4AA4-8207-A1031D6232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5800725"/>
            <a:ext cx="11049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500" b="0">
                <a:solidFill>
                  <a:srgbClr val="4A5568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1500" b="0">
                <a:solidFill>
                  <a:srgbClr val="4A5568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1500" b="0">
                <a:solidFill>
                  <a:srgbClr val="4A5568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1500" b="0">
                <a:solidFill>
                  <a:srgbClr val="4A5568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1500" b="0">
                <a:solidFill>
                  <a:srgbClr val="4A5568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1500" b="0">
                <a:solidFill>
                  <a:srgbClr val="4A5568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1500" b="0">
                <a:solidFill>
                  <a:srgbClr val="4A5568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1500" b="0">
                <a:solidFill>
                  <a:srgbClr val="4A5568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1500" b="0">
                <a:solidFill>
                  <a:srgbClr val="4A5568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1500" b="0">
                <a:solidFill>
                  <a:srgbClr val="4A5568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defRPr sz="1500" b="0">
                <a:solidFill>
                  <a:srgbClr val="4A55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0">
                <a:solidFill>
                  <a:srgbClr val="4A5568"/>
                </a:solidFill>
                <a:latin typeface="Microsoft YaHei"/>
                <a:ea typeface="Microsoft YaHei"/>
                <a:cs typeface="Microsoft YaHei"/>
              </a:rPr>
              <a:t>谢谢</a:t>
            </a:r>
          </a:p>
        </p:txBody>
      </p:sp>
    </p:spTree>
    <p:extLst>
      <p:ext uri="{BB962C8B-B14F-4D97-AF65-F5344CB8AC3E}">
        <p14:creationId xmlns:p14="http://schemas.microsoft.com/office/powerpoint/2010/main" val="70138344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section">
            <a:extLst xmlns:a="http://schemas.openxmlformats.org/drawingml/2006/main">
              <a:ext uri="{FF2B5EF4-FFF2-40B4-BE49-F238E27FC236}">
                <a16:creationId xmlns:a16="http://schemas.microsoft.com/office/drawing/2014/main" id="{7FA5AF5F-EBE9-44F0-A71C-892F90B767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523875"/>
            <a:ext cx="11049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3D7BD9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1275" b="0">
                <a:solidFill>
                  <a:srgbClr val="3D7BD9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1275" b="0">
                <a:solidFill>
                  <a:srgbClr val="3D7BD9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1275" b="0">
                <a:solidFill>
                  <a:srgbClr val="3D7BD9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1275" b="0">
                <a:solidFill>
                  <a:srgbClr val="3D7BD9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1275" b="0">
                <a:solidFill>
                  <a:srgbClr val="3D7BD9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1275" b="0">
                <a:solidFill>
                  <a:srgbClr val="3D7BD9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1275" b="0">
                <a:solidFill>
                  <a:srgbClr val="3D7BD9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1275" b="0">
                <a:solidFill>
                  <a:srgbClr val="3D7BD9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1275" b="0">
                <a:solidFill>
                  <a:srgbClr val="3D7BD9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defRPr sz="1275" b="0">
                <a:solidFill>
                  <a:srgbClr val="3D7BD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3D7BD9"/>
                </a:solidFill>
                <a:latin typeface="Microsoft YaHei"/>
                <a:ea typeface="Microsoft YaHei"/>
                <a:cs typeface="Microsoft YaHei"/>
              </a:rPr>
              <a:t>参考文献</a:t>
            </a:r>
          </a:p>
        </p:txBody>
      </p:sp>
      <p:sp>
        <p:nvSpPr>
          <p:cNvPr id="2" name="slide-title">
            <a:extLst xmlns:a="http://schemas.openxmlformats.org/drawingml/2006/main">
              <a:ext uri="{FF2B5EF4-FFF2-40B4-BE49-F238E27FC236}">
                <a16:creationId xmlns:a16="http://schemas.microsoft.com/office/drawing/2014/main" id="{FAD05722-1643-4D32-981A-7D5ECC6437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895350"/>
            <a:ext cx="11049000" cy="542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000" b="1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3000" b="1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3000" b="1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3000" b="1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3000" b="1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3000" b="1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3000" b="1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3000" b="1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3000" b="1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3000" b="1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defRPr sz="3000" b="1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000" b="1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rPr>
              <a:t>主要文献与一手资料</a:t>
            </a:r>
          </a:p>
        </p:txBody>
      </p:sp>
      <p:sp>
        <p:nvSpPr>
          <p:cNvPr id="3" name="divider">
            <a:extLst xmlns:a="http://schemas.openxmlformats.org/drawingml/2006/main">
              <a:ext uri="{FF2B5EF4-FFF2-40B4-BE49-F238E27FC236}">
                <a16:creationId xmlns:a16="http://schemas.microsoft.com/office/drawing/2014/main" id="{422854DE-19E0-409A-B469-8E5AA75D35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514475"/>
            <a:ext cx="11049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6DCE5"/>
            </a:solidFill>
            <a:prstDash val="solid"/>
          </a:ln>
        </p:spPr>
      </p:sp>
      <p:sp>
        <p:nvSpPr>
          <p:cNvPr id="4" name="footer">
            <a:extLst xmlns:a="http://schemas.openxmlformats.org/drawingml/2006/main">
              <a:ext uri="{FF2B5EF4-FFF2-40B4-BE49-F238E27FC236}">
                <a16:creationId xmlns:a16="http://schemas.microsoft.com/office/drawing/2014/main" id="{338143F6-849F-416C-8903-292380504F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19850"/>
            <a:ext cx="6667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50" b="0">
                <a:solidFill>
                  <a:srgbClr val="8B97A8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1050" b="0">
                <a:solidFill>
                  <a:srgbClr val="8B97A8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1050" b="0">
                <a:solidFill>
                  <a:srgbClr val="8B97A8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1050" b="0">
                <a:solidFill>
                  <a:srgbClr val="8B97A8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1050" b="0">
                <a:solidFill>
                  <a:srgbClr val="8B97A8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1050" b="0">
                <a:solidFill>
                  <a:srgbClr val="8B97A8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1050" b="0">
                <a:solidFill>
                  <a:srgbClr val="8B97A8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1050" b="0">
                <a:solidFill>
                  <a:srgbClr val="8B97A8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1050" b="0">
                <a:solidFill>
                  <a:srgbClr val="8B97A8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1050" b="0">
                <a:solidFill>
                  <a:srgbClr val="8B97A8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defRPr sz="1050" b="0">
                <a:solidFill>
                  <a:srgbClr val="8B97A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0">
                <a:solidFill>
                  <a:srgbClr val="8B97A8"/>
                </a:solidFill>
                <a:latin typeface="Microsoft YaHei"/>
                <a:ea typeface="Microsoft YaHei"/>
                <a:cs typeface="Microsoft YaHei"/>
              </a:rPr>
              <a:t>比较政治学研究  期中课堂报告</a:t>
            </a:r>
          </a:p>
        </p:txBody>
      </p:sp>
      <p:sp>
        <p:nvSpPr>
          <p:cNvPr id="5" name="page">
            <a:extLst xmlns:a="http://schemas.openxmlformats.org/drawingml/2006/main">
              <a:ext uri="{FF2B5EF4-FFF2-40B4-BE49-F238E27FC236}">
                <a16:creationId xmlns:a16="http://schemas.microsoft.com/office/drawing/2014/main" id="{EF1576DB-7AF8-40FB-9050-FAB9B0FF68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0" y="6419850"/>
            <a:ext cx="1047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050" b="0">
                <a:solidFill>
                  <a:srgbClr val="8B97A8"/>
                </a:solidFill>
                <a:latin typeface="Microsoft YaHei"/>
                <a:ea typeface="Microsoft YaHei"/>
                <a:cs typeface="Microsoft YaHei"/>
              </a:defRPr>
            </a:defPPr>
            <a:lvl1pPr algn="r">
              <a:defRPr sz="1050" b="0">
                <a:solidFill>
                  <a:srgbClr val="8B97A8"/>
                </a:solidFill>
                <a:latin typeface="Microsoft YaHei"/>
                <a:ea typeface="Microsoft YaHei"/>
                <a:cs typeface="Microsoft YaHei"/>
              </a:defRPr>
            </a:lvl1pPr>
            <a:lvl2pPr algn="r">
              <a:defRPr sz="1050" b="0">
                <a:solidFill>
                  <a:srgbClr val="8B97A8"/>
                </a:solidFill>
                <a:latin typeface="Microsoft YaHei"/>
                <a:ea typeface="Microsoft YaHei"/>
                <a:cs typeface="Microsoft YaHei"/>
              </a:defRPr>
            </a:lvl2pPr>
            <a:lvl3pPr algn="r">
              <a:defRPr sz="1050" b="0">
                <a:solidFill>
                  <a:srgbClr val="8B97A8"/>
                </a:solidFill>
                <a:latin typeface="Microsoft YaHei"/>
                <a:ea typeface="Microsoft YaHei"/>
                <a:cs typeface="Microsoft YaHei"/>
              </a:defRPr>
            </a:lvl3pPr>
            <a:lvl4pPr algn="r">
              <a:defRPr sz="1050" b="0">
                <a:solidFill>
                  <a:srgbClr val="8B97A8"/>
                </a:solidFill>
                <a:latin typeface="Microsoft YaHei"/>
                <a:ea typeface="Microsoft YaHei"/>
                <a:cs typeface="Microsoft YaHei"/>
              </a:defRPr>
            </a:lvl4pPr>
            <a:lvl5pPr algn="r">
              <a:defRPr sz="1050" b="0">
                <a:solidFill>
                  <a:srgbClr val="8B97A8"/>
                </a:solidFill>
                <a:latin typeface="Microsoft YaHei"/>
                <a:ea typeface="Microsoft YaHei"/>
                <a:cs typeface="Microsoft YaHei"/>
              </a:defRPr>
            </a:lvl5pPr>
            <a:lvl6pPr algn="r">
              <a:defRPr sz="1050" b="0">
                <a:solidFill>
                  <a:srgbClr val="8B97A8"/>
                </a:solidFill>
                <a:latin typeface="Microsoft YaHei"/>
                <a:ea typeface="Microsoft YaHei"/>
                <a:cs typeface="Microsoft YaHei"/>
              </a:defRPr>
            </a:lvl6pPr>
            <a:lvl7pPr algn="r">
              <a:defRPr sz="1050" b="0">
                <a:solidFill>
                  <a:srgbClr val="8B97A8"/>
                </a:solidFill>
                <a:latin typeface="Microsoft YaHei"/>
                <a:ea typeface="Microsoft YaHei"/>
                <a:cs typeface="Microsoft YaHei"/>
              </a:defRPr>
            </a:lvl7pPr>
            <a:lvl8pPr algn="r">
              <a:defRPr sz="1050" b="0">
                <a:solidFill>
                  <a:srgbClr val="8B97A8"/>
                </a:solidFill>
                <a:latin typeface="Microsoft YaHei"/>
                <a:ea typeface="Microsoft YaHei"/>
                <a:cs typeface="Microsoft YaHei"/>
              </a:defRPr>
            </a:lvl8pPr>
            <a:lvl9pPr algn="r">
              <a:defRPr sz="1050" b="0">
                <a:solidFill>
                  <a:srgbClr val="8B97A8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r">
              <a:defRPr sz="1050" b="0">
                <a:solidFill>
                  <a:srgbClr val="8B97A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0">
                <a:solidFill>
                  <a:srgbClr val="8B97A8"/>
                </a:solidFill>
                <a:latin typeface="Microsoft YaHei"/>
                <a:ea typeface="Microsoft YaHei"/>
                <a:cs typeface="Microsoft YaHei"/>
              </a:rPr>
              <a:t>10 / 10</a:t>
            </a:r>
          </a:p>
        </p:txBody>
      </p:sp>
      <p:sp>
        <p:nvSpPr>
          <p:cNvPr id="6" name="reference-1">
            <a:extLst xmlns:a="http://schemas.openxmlformats.org/drawingml/2006/main">
              <a:ext uri="{FF2B5EF4-FFF2-40B4-BE49-F238E27FC236}">
                <a16:creationId xmlns:a16="http://schemas.microsoft.com/office/drawing/2014/main" id="{4DFE5778-96D2-486B-86D1-7303448741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800225"/>
            <a:ext cx="11049000" cy="447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500" b="0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1500" b="0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1500" b="0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1500" b="0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1500" b="0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1500" b="0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1500" b="0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1500" b="0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1500" b="0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1500" b="0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defRPr sz="1500" b="0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0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rPr>
              <a:t>[1] Bermeo, N. (2016). On Democratic Backsliding. Journal of Democracy, 27(1), 5–19.</a:t>
            </a:r>
          </a:p>
        </p:txBody>
      </p:sp>
      <p:sp>
        <p:nvSpPr>
          <p:cNvPr id="7" name="divider">
            <a:extLst xmlns:a="http://schemas.openxmlformats.org/drawingml/2006/main">
              <a:ext uri="{FF2B5EF4-FFF2-40B4-BE49-F238E27FC236}">
                <a16:creationId xmlns:a16="http://schemas.microsoft.com/office/drawing/2014/main" id="{EF84970E-1D8A-4D93-B749-D3EE9B81EB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247900"/>
            <a:ext cx="11049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E5E7EB"/>
            </a:solidFill>
            <a:prstDash val="solid"/>
          </a:ln>
        </p:spPr>
      </p:sp>
      <p:sp>
        <p:nvSpPr>
          <p:cNvPr id="8" name="reference-2">
            <a:extLst xmlns:a="http://schemas.openxmlformats.org/drawingml/2006/main">
              <a:ext uri="{FF2B5EF4-FFF2-40B4-BE49-F238E27FC236}">
                <a16:creationId xmlns:a16="http://schemas.microsoft.com/office/drawing/2014/main" id="{CDB34AE7-135C-46F8-9A78-5F406C14E5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295525"/>
            <a:ext cx="11049000" cy="447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500" b="0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1500" b="0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1500" b="0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1500" b="0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1500" b="0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1500" b="0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1500" b="0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1500" b="0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1500" b="0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1500" b="0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defRPr sz="1500" b="0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0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rPr>
              <a:t>[2] Scheppele, K. L. (2018). Autocratic Legalism. University of Chicago Law Review, 85(2).</a:t>
            </a:r>
          </a:p>
        </p:txBody>
      </p:sp>
      <p:sp>
        <p:nvSpPr>
          <p:cNvPr id="9" name="divider">
            <a:extLst xmlns:a="http://schemas.openxmlformats.org/drawingml/2006/main">
              <a:ext uri="{FF2B5EF4-FFF2-40B4-BE49-F238E27FC236}">
                <a16:creationId xmlns:a16="http://schemas.microsoft.com/office/drawing/2014/main" id="{6A3D37A4-39A2-476D-85C4-1EC79DA4DC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743200"/>
            <a:ext cx="11049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E5E7EB"/>
            </a:solidFill>
            <a:prstDash val="solid"/>
          </a:ln>
        </p:spPr>
      </p:sp>
      <p:sp>
        <p:nvSpPr>
          <p:cNvPr id="10" name="reference-3">
            <a:extLst xmlns:a="http://schemas.openxmlformats.org/drawingml/2006/main">
              <a:ext uri="{FF2B5EF4-FFF2-40B4-BE49-F238E27FC236}">
                <a16:creationId xmlns:a16="http://schemas.microsoft.com/office/drawing/2014/main" id="{B3BA793D-6F34-4732-AB41-990D661362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790825"/>
            <a:ext cx="11049000" cy="447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500" b="0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1500" b="0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1500" b="0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1500" b="0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1500" b="0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1500" b="0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1500" b="0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1500" b="0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1500" b="0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1500" b="0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defRPr sz="1500" b="0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0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rPr>
              <a:t>[3] Kelemen, R. D. (2020). The European Union's Authoritarian Equilibrium. JEPP, 27(3), 481–499.</a:t>
            </a:r>
          </a:p>
        </p:txBody>
      </p:sp>
      <p:sp>
        <p:nvSpPr>
          <p:cNvPr id="11" name="divider">
            <a:extLst xmlns:a="http://schemas.openxmlformats.org/drawingml/2006/main">
              <a:ext uri="{FF2B5EF4-FFF2-40B4-BE49-F238E27FC236}">
                <a16:creationId xmlns:a16="http://schemas.microsoft.com/office/drawing/2014/main" id="{96F3D01E-0B38-47C5-98E8-9FB988D2C4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238500"/>
            <a:ext cx="11049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E5E7EB"/>
            </a:solidFill>
            <a:prstDash val="solid"/>
          </a:ln>
        </p:spPr>
      </p:sp>
      <p:sp>
        <p:nvSpPr>
          <p:cNvPr id="12" name="reference-4">
            <a:extLst xmlns:a="http://schemas.openxmlformats.org/drawingml/2006/main">
              <a:ext uri="{FF2B5EF4-FFF2-40B4-BE49-F238E27FC236}">
                <a16:creationId xmlns:a16="http://schemas.microsoft.com/office/drawing/2014/main" id="{4C99FE1A-F899-47E3-B939-2F5BD2E5D6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286125"/>
            <a:ext cx="11049000" cy="447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500" b="0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1500" b="0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1500" b="0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1500" b="0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1500" b="0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1500" b="0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1500" b="0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1500" b="0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1500" b="0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1500" b="0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defRPr sz="1500" b="0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0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rPr>
              <a:t>[5][9] OSCE/ODIHR. 匈牙利2022年与波兰2023年选举观察报告及官方说明。</a:t>
            </a:r>
          </a:p>
        </p:txBody>
      </p:sp>
      <p:sp>
        <p:nvSpPr>
          <p:cNvPr id="13" name="divider">
            <a:extLst xmlns:a="http://schemas.openxmlformats.org/drawingml/2006/main">
              <a:ext uri="{FF2B5EF4-FFF2-40B4-BE49-F238E27FC236}">
                <a16:creationId xmlns:a16="http://schemas.microsoft.com/office/drawing/2014/main" id="{CEFC3944-A8CD-4976-AB19-742981EE48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733800"/>
            <a:ext cx="11049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E5E7EB"/>
            </a:solidFill>
            <a:prstDash val="solid"/>
          </a:ln>
        </p:spPr>
      </p:sp>
      <p:sp>
        <p:nvSpPr>
          <p:cNvPr id="14" name="reference-5">
            <a:extLst xmlns:a="http://schemas.openxmlformats.org/drawingml/2006/main">
              <a:ext uri="{FF2B5EF4-FFF2-40B4-BE49-F238E27FC236}">
                <a16:creationId xmlns:a16="http://schemas.microsoft.com/office/drawing/2014/main" id="{B7169D6B-09CC-4AB9-B8FA-7971AFD6B8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781425"/>
            <a:ext cx="11049000" cy="447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500" b="0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1500" b="0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1500" b="0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1500" b="0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1500" b="0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1500" b="0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1500" b="0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1500" b="0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1500" b="0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1500" b="0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defRPr sz="1500" b="0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0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rPr>
              <a:t>[6][10] PACE (2017). 波兰民主机构运行；House of Commons Library (2024), CBP-9951。</a:t>
            </a:r>
          </a:p>
        </p:txBody>
      </p:sp>
      <p:sp>
        <p:nvSpPr>
          <p:cNvPr id="15" name="divider">
            <a:extLst xmlns:a="http://schemas.openxmlformats.org/drawingml/2006/main">
              <a:ext uri="{FF2B5EF4-FFF2-40B4-BE49-F238E27FC236}">
                <a16:creationId xmlns:a16="http://schemas.microsoft.com/office/drawing/2014/main" id="{B502C8D4-B152-42A4-98B6-67D58FA8AC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229100"/>
            <a:ext cx="11049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E5E7EB"/>
            </a:solidFill>
            <a:prstDash val="solid"/>
          </a:ln>
        </p:spPr>
      </p:sp>
      <p:sp>
        <p:nvSpPr>
          <p:cNvPr id="16" name="reference-6">
            <a:extLst xmlns:a="http://schemas.openxmlformats.org/drawingml/2006/main">
              <a:ext uri="{FF2B5EF4-FFF2-40B4-BE49-F238E27FC236}">
                <a16:creationId xmlns:a16="http://schemas.microsoft.com/office/drawing/2014/main" id="{55E02281-0464-4EF9-BFE3-9F0BC6C215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276725"/>
            <a:ext cx="11049000" cy="447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500" b="0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1500" b="0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1500" b="0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1500" b="0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1500" b="0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1500" b="0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1500" b="0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1500" b="0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1500" b="0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1500" b="0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defRPr sz="1500" b="0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0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rPr>
              <a:t>[7][11] European Commission (2017)；European Parliament (2018). 第7条程序官方文件。</a:t>
            </a:r>
          </a:p>
        </p:txBody>
      </p:sp>
      <p:sp>
        <p:nvSpPr>
          <p:cNvPr id="17" name="divider">
            <a:extLst xmlns:a="http://schemas.openxmlformats.org/drawingml/2006/main">
              <a:ext uri="{FF2B5EF4-FFF2-40B4-BE49-F238E27FC236}">
                <a16:creationId xmlns:a16="http://schemas.microsoft.com/office/drawing/2014/main" id="{9348E5EE-8D33-4B38-A81A-45A5D69074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724400"/>
            <a:ext cx="11049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E5E7EB"/>
            </a:solidFill>
            <a:prstDash val="solid"/>
          </a:ln>
        </p:spPr>
      </p:sp>
      <p:sp>
        <p:nvSpPr>
          <p:cNvPr id="18" name="reference-7">
            <a:extLst xmlns:a="http://schemas.openxmlformats.org/drawingml/2006/main">
              <a:ext uri="{FF2B5EF4-FFF2-40B4-BE49-F238E27FC236}">
                <a16:creationId xmlns:a16="http://schemas.microsoft.com/office/drawing/2014/main" id="{D5B6EEB1-6DD4-424D-A594-73F0EC7EF2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772025"/>
            <a:ext cx="11049000" cy="447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500" b="0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1500" b="0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1500" b="0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1500" b="0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1500" b="0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1500" b="0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1500" b="0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1500" b="0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1500" b="0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1500" b="0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defRPr sz="1500" b="0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0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rPr>
              <a:t>[8] CJEU. Commission v Poland, C-619/18. Judgment of 24 June 2019.</a:t>
            </a:r>
          </a:p>
        </p:txBody>
      </p:sp>
      <p:sp>
        <p:nvSpPr>
          <p:cNvPr id="19" name="divider">
            <a:extLst xmlns:a="http://schemas.openxmlformats.org/drawingml/2006/main">
              <a:ext uri="{FF2B5EF4-FFF2-40B4-BE49-F238E27FC236}">
                <a16:creationId xmlns:a16="http://schemas.microsoft.com/office/drawing/2014/main" id="{D5A09DCA-1F67-4286-8313-1A2F9BFF58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5219700"/>
            <a:ext cx="11049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E5E7EB"/>
            </a:solidFill>
            <a:prstDash val="solid"/>
          </a:ln>
        </p:spPr>
      </p:sp>
      <p:sp>
        <p:nvSpPr>
          <p:cNvPr id="20" name="reference-8">
            <a:extLst xmlns:a="http://schemas.openxmlformats.org/drawingml/2006/main">
              <a:ext uri="{FF2B5EF4-FFF2-40B4-BE49-F238E27FC236}">
                <a16:creationId xmlns:a16="http://schemas.microsoft.com/office/drawing/2014/main" id="{647AB928-B44C-45DD-A509-68E5B407A1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5267325"/>
            <a:ext cx="11049000" cy="447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500" b="0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1500" b="0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1500" b="0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1500" b="0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1500" b="0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1500" b="0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1500" b="0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1500" b="0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1500" b="0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1500" b="0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defRPr sz="1500" b="0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0">
                <a:solidFill>
                  <a:srgbClr val="1A2230"/>
                </a:solidFill>
                <a:latin typeface="Microsoft YaHei"/>
                <a:ea typeface="Microsoft YaHei"/>
                <a:cs typeface="Microsoft YaHei"/>
              </a:rPr>
              <a:t>[12][13] Council of the EU (2022)；European Commission (2023). 匈牙利资金条件与司法改革决定。</a:t>
            </a:r>
          </a:p>
        </p:txBody>
      </p:sp>
      <p:sp>
        <p:nvSpPr>
          <p:cNvPr id="21" name="full-citations">
            <a:extLst xmlns:a="http://schemas.openxmlformats.org/drawingml/2006/main">
              <a:ext uri="{FF2B5EF4-FFF2-40B4-BE49-F238E27FC236}">
                <a16:creationId xmlns:a16="http://schemas.microsoft.com/office/drawing/2014/main" id="{A20D76DC-70D3-42EE-BA0E-0B7D7BDEA9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5876925"/>
            <a:ext cx="1104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4A5568"/>
                </a:solidFill>
                <a:latin typeface="Microsoft YaHei"/>
                <a:ea typeface="Microsoft YaHei"/>
                <a:cs typeface="Microsoft YaHei"/>
              </a:defRPr>
            </a:defPPr>
            <a:lvl1pPr algn="l">
              <a:defRPr sz="1275" b="0">
                <a:solidFill>
                  <a:srgbClr val="4A5568"/>
                </a:solidFill>
                <a:latin typeface="Microsoft YaHei"/>
                <a:ea typeface="Microsoft YaHei"/>
                <a:cs typeface="Microsoft YaHei"/>
              </a:defRPr>
            </a:lvl1pPr>
            <a:lvl2pPr algn="l">
              <a:defRPr sz="1275" b="0">
                <a:solidFill>
                  <a:srgbClr val="4A5568"/>
                </a:solidFill>
                <a:latin typeface="Microsoft YaHei"/>
                <a:ea typeface="Microsoft YaHei"/>
                <a:cs typeface="Microsoft YaHei"/>
              </a:defRPr>
            </a:lvl2pPr>
            <a:lvl3pPr algn="l">
              <a:defRPr sz="1275" b="0">
                <a:solidFill>
                  <a:srgbClr val="4A5568"/>
                </a:solidFill>
                <a:latin typeface="Microsoft YaHei"/>
                <a:ea typeface="Microsoft YaHei"/>
                <a:cs typeface="Microsoft YaHei"/>
              </a:defRPr>
            </a:lvl3pPr>
            <a:lvl4pPr algn="l">
              <a:defRPr sz="1275" b="0">
                <a:solidFill>
                  <a:srgbClr val="4A5568"/>
                </a:solidFill>
                <a:latin typeface="Microsoft YaHei"/>
                <a:ea typeface="Microsoft YaHei"/>
                <a:cs typeface="Microsoft YaHei"/>
              </a:defRPr>
            </a:lvl4pPr>
            <a:lvl5pPr algn="l">
              <a:defRPr sz="1275" b="0">
                <a:solidFill>
                  <a:srgbClr val="4A5568"/>
                </a:solidFill>
                <a:latin typeface="Microsoft YaHei"/>
                <a:ea typeface="Microsoft YaHei"/>
                <a:cs typeface="Microsoft YaHei"/>
              </a:defRPr>
            </a:lvl5pPr>
            <a:lvl6pPr algn="l">
              <a:defRPr sz="1275" b="0">
                <a:solidFill>
                  <a:srgbClr val="4A5568"/>
                </a:solidFill>
                <a:latin typeface="Microsoft YaHei"/>
                <a:ea typeface="Microsoft YaHei"/>
                <a:cs typeface="Microsoft YaHei"/>
              </a:defRPr>
            </a:lvl6pPr>
            <a:lvl7pPr algn="l">
              <a:defRPr sz="1275" b="0">
                <a:solidFill>
                  <a:srgbClr val="4A5568"/>
                </a:solidFill>
                <a:latin typeface="Microsoft YaHei"/>
                <a:ea typeface="Microsoft YaHei"/>
                <a:cs typeface="Microsoft YaHei"/>
              </a:defRPr>
            </a:lvl7pPr>
            <a:lvl8pPr algn="l">
              <a:defRPr sz="1275" b="0">
                <a:solidFill>
                  <a:srgbClr val="4A5568"/>
                </a:solidFill>
                <a:latin typeface="Microsoft YaHei"/>
                <a:ea typeface="Microsoft YaHei"/>
                <a:cs typeface="Microsoft YaHei"/>
              </a:defRPr>
            </a:lvl8pPr>
            <a:lvl9pPr algn="l">
              <a:defRPr sz="1275" b="0">
                <a:solidFill>
                  <a:srgbClr val="4A5568"/>
                </a:solidFill>
                <a:latin typeface="Microsoft YaHei"/>
                <a:ea typeface="Microsoft YaHei"/>
                <a:cs typeface="Microsoft YaHei"/>
              </a:defRPr>
            </a:lvl9pPr>
          </a:lstStyle>
          <a:p xmlns:a="http://schemas.openxmlformats.org/drawingml/2006/main">
            <a:pPr algn="l">
              <a:defRPr sz="1275" b="0">
                <a:solidFill>
                  <a:srgbClr val="4A556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4A5568"/>
                </a:solidFill>
                <a:latin typeface="Microsoft YaHei"/>
                <a:ea typeface="Microsoft YaHei"/>
                <a:cs typeface="Microsoft YaHei"/>
              </a:rPr>
              <a:t>完整文献信息与原文链接见学术基础稿及本页备注</a:t>
            </a:r>
          </a:p>
        </p:txBody>
      </p:sp>
    </p:spTree>
    <p:extLst>
      <p:ext uri="{BB962C8B-B14F-4D97-AF65-F5344CB8AC3E}">
        <p14:creationId xmlns:p14="http://schemas.microsoft.com/office/powerpoint/2010/main" val="1811379203"/>
      </p:ext>
    </p:extLst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2026-10-27T06:18:39.9270000Z</dcterms:created>
  <dcterms:modified xsi:type="dcterms:W3CDTF">2026-10-27T06:18:39.9280000Z</dcterms:modified>
</coreProperties>
</file>